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86" r:id="rId1"/>
  </p:sldMasterIdLst>
  <p:notesMasterIdLst>
    <p:notesMasterId r:id="rId21"/>
  </p:notesMasterIdLst>
  <p:sldIdLst>
    <p:sldId id="256" r:id="rId2"/>
    <p:sldId id="282" r:id="rId3"/>
    <p:sldId id="271" r:id="rId4"/>
    <p:sldId id="328" r:id="rId5"/>
    <p:sldId id="329" r:id="rId6"/>
    <p:sldId id="327" r:id="rId7"/>
    <p:sldId id="333" r:id="rId8"/>
    <p:sldId id="334" r:id="rId9"/>
    <p:sldId id="330" r:id="rId10"/>
    <p:sldId id="332" r:id="rId11"/>
    <p:sldId id="331" r:id="rId12"/>
    <p:sldId id="294" r:id="rId13"/>
    <p:sldId id="326" r:id="rId14"/>
    <p:sldId id="335" r:id="rId15"/>
    <p:sldId id="336" r:id="rId16"/>
    <p:sldId id="323" r:id="rId17"/>
    <p:sldId id="266" r:id="rId18"/>
    <p:sldId id="267" r:id="rId19"/>
    <p:sldId id="337"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94660"/>
  </p:normalViewPr>
  <p:slideViewPr>
    <p:cSldViewPr>
      <p:cViewPr varScale="1">
        <p:scale>
          <a:sx n="75" d="100"/>
          <a:sy n="75" d="100"/>
        </p:scale>
        <p:origin x="118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3D30FC-E748-4D62-B462-F797D36D528B}" type="datetimeFigureOut">
              <a:rPr lang="en-US" smtClean="0"/>
              <a:t>5/22/2022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DB869C-4E6C-4DA4-A14A-FC024631EB52}" type="slidenum">
              <a:rPr lang="en-US" smtClean="0"/>
              <a:t>‹#›</a:t>
            </a:fld>
            <a:endParaRPr lang="en-US"/>
          </a:p>
        </p:txBody>
      </p:sp>
    </p:spTree>
    <p:extLst>
      <p:ext uri="{BB962C8B-B14F-4D97-AF65-F5344CB8AC3E}">
        <p14:creationId xmlns:p14="http://schemas.microsoft.com/office/powerpoint/2010/main" val="12076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B869C-4E6C-4DA4-A14A-FC024631EB52}" type="slidenum">
              <a:rPr lang="en-US" smtClean="0"/>
              <a:t>1</a:t>
            </a:fld>
            <a:endParaRPr lang="en-US"/>
          </a:p>
        </p:txBody>
      </p:sp>
    </p:spTree>
    <p:extLst>
      <p:ext uri="{BB962C8B-B14F-4D97-AF65-F5344CB8AC3E}">
        <p14:creationId xmlns:p14="http://schemas.microsoft.com/office/powerpoint/2010/main" val="1022243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05680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5/22/2022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84183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5937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136408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31090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07206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47674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6253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50520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83791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591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9147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5/22/2022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1600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5/22/2022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3160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5/22/2022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8808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19387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5/22/2022</a:t>
            </a:fld>
            <a:endParaRPr lang="en-US"/>
          </a:p>
        </p:txBody>
      </p:sp>
      <p:sp>
        <p:nvSpPr>
          <p:cNvPr id="6" name="Footer Placeholder 5"/>
          <p:cNvSpPr>
            <a:spLocks noGrp="1"/>
          </p:cNvSpPr>
          <p:nvPr>
            <p:ph type="ftr" sz="quarter" idx="11"/>
          </p:nvPr>
        </p:nvSpPr>
        <p:spPr>
          <a:xfrm>
            <a:off x="533400" y="6172200"/>
            <a:ext cx="5811724" cy="365125"/>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0716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D8BD707-D9CF-40AE-B4C6-C98DA3205C09}" type="datetimeFigureOut">
              <a:rPr lang="en-US" smtClean="0"/>
              <a:t>5/22/2022</a:t>
            </a:fld>
            <a:endParaRPr 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545455414"/>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851648" cy="2133600"/>
          </a:xfrm>
        </p:spPr>
        <p:txBody>
          <a:bodyPr>
            <a:normAutofit fontScale="90000"/>
          </a:bodyPr>
          <a:lstStyle/>
          <a:p>
            <a:pPr algn="ctr"/>
            <a:r>
              <a:rPr lang="en-US" sz="5300" dirty="0">
                <a:solidFill>
                  <a:schemeClr val="bg1"/>
                </a:solidFill>
                <a:latin typeface="Times New Roman" panose="02020603050405020304" pitchFamily="18" charset="0"/>
                <a:cs typeface="Times New Roman" panose="02020603050405020304" pitchFamily="18" charset="0"/>
              </a:rPr>
              <a:t/>
            </a:r>
            <a:br>
              <a:rPr lang="en-US" sz="5300" dirty="0">
                <a:solidFill>
                  <a:schemeClr val="bg1"/>
                </a:solidFill>
                <a:latin typeface="Times New Roman" panose="02020603050405020304" pitchFamily="18" charset="0"/>
                <a:cs typeface="Times New Roman" panose="02020603050405020304" pitchFamily="18" charset="0"/>
              </a:rPr>
            </a:br>
            <a:r>
              <a:rPr lang="en-US" sz="5300" dirty="0">
                <a:solidFill>
                  <a:schemeClr val="bg1"/>
                </a:solidFill>
                <a:latin typeface="Times New Roman" panose="02020603050405020304" pitchFamily="18" charset="0"/>
                <a:cs typeface="Times New Roman" panose="02020603050405020304" pitchFamily="18" charset="0"/>
              </a:rPr>
              <a:t/>
            </a:r>
            <a:br>
              <a:rPr lang="en-US" sz="5300" dirty="0">
                <a:solidFill>
                  <a:schemeClr val="bg1"/>
                </a:solidFill>
                <a:latin typeface="Times New Roman" panose="02020603050405020304" pitchFamily="18" charset="0"/>
                <a:cs typeface="Times New Roman" panose="02020603050405020304" pitchFamily="18" charset="0"/>
              </a:rPr>
            </a:br>
            <a:r>
              <a:rPr lang="en-US" sz="5300" dirty="0">
                <a:solidFill>
                  <a:schemeClr val="bg1"/>
                </a:solidFill>
                <a:latin typeface="Times New Roman" panose="02020603050405020304" pitchFamily="18" charset="0"/>
                <a:cs typeface="Times New Roman" panose="02020603050405020304" pitchFamily="18" charset="0"/>
              </a:rPr>
              <a:t/>
            </a:r>
            <a:br>
              <a:rPr lang="en-US" sz="5300" dirty="0">
                <a:solidFill>
                  <a:schemeClr val="bg1"/>
                </a:solidFill>
                <a:latin typeface="Times New Roman" panose="02020603050405020304" pitchFamily="18" charset="0"/>
                <a:cs typeface="Times New Roman" panose="02020603050405020304" pitchFamily="18" charset="0"/>
              </a:rPr>
            </a:br>
            <a:r>
              <a:rPr lang="en-US" sz="5300" dirty="0">
                <a:solidFill>
                  <a:schemeClr val="bg1"/>
                </a:solidFill>
                <a:latin typeface="Times New Roman" panose="02020603050405020304" pitchFamily="18" charset="0"/>
                <a:cs typeface="Times New Roman" panose="02020603050405020304" pitchFamily="18" charset="0"/>
              </a:rPr>
              <a:t/>
            </a:r>
            <a:br>
              <a:rPr lang="en-US" sz="5300" dirty="0">
                <a:solidFill>
                  <a:schemeClr val="bg1"/>
                </a:solidFill>
                <a:latin typeface="Times New Roman" panose="02020603050405020304" pitchFamily="18" charset="0"/>
                <a:cs typeface="Times New Roman" panose="02020603050405020304" pitchFamily="18" charset="0"/>
              </a:rPr>
            </a:br>
            <a:r>
              <a:rPr lang="en-US" sz="5300" dirty="0">
                <a:solidFill>
                  <a:schemeClr val="bg1"/>
                </a:solidFill>
                <a:latin typeface="Times New Roman" panose="02020603050405020304" pitchFamily="18" charset="0"/>
                <a:cs typeface="Times New Roman" panose="02020603050405020304" pitchFamily="18" charset="0"/>
              </a:rPr>
              <a:t/>
            </a:r>
            <a:br>
              <a:rPr lang="en-US" sz="5300" dirty="0">
                <a:solidFill>
                  <a:schemeClr val="bg1"/>
                </a:solidFill>
                <a:latin typeface="Times New Roman" panose="02020603050405020304" pitchFamily="18" charset="0"/>
                <a:cs typeface="Times New Roman" panose="02020603050405020304" pitchFamily="18" charset="0"/>
              </a:rPr>
            </a:br>
            <a:r>
              <a:rPr lang="en-US" sz="5300" dirty="0">
                <a:solidFill>
                  <a:schemeClr val="bg1"/>
                </a:solidFill>
                <a:latin typeface="Times New Roman" panose="02020603050405020304" pitchFamily="18" charset="0"/>
                <a:cs typeface="Times New Roman" panose="02020603050405020304" pitchFamily="18" charset="0"/>
              </a:rPr>
              <a:t/>
            </a:r>
            <a:br>
              <a:rPr lang="en-US" sz="5300" dirty="0">
                <a:solidFill>
                  <a:schemeClr val="bg1"/>
                </a:solidFill>
                <a:latin typeface="Times New Roman" panose="02020603050405020304" pitchFamily="18" charset="0"/>
                <a:cs typeface="Times New Roman" panose="02020603050405020304" pitchFamily="18" charset="0"/>
              </a:rPr>
            </a:br>
            <a:r>
              <a:rPr lang="en-US" sz="5300" dirty="0">
                <a:solidFill>
                  <a:schemeClr val="bg1"/>
                </a:solidFill>
                <a:latin typeface="Times New Roman" panose="02020603050405020304" pitchFamily="18" charset="0"/>
                <a:cs typeface="Times New Roman" panose="02020603050405020304" pitchFamily="18" charset="0"/>
              </a:rPr>
              <a:t/>
            </a:r>
            <a:br>
              <a:rPr lang="en-US" sz="5300" dirty="0">
                <a:solidFill>
                  <a:schemeClr val="bg1"/>
                </a:solidFill>
                <a:latin typeface="Times New Roman" panose="02020603050405020304" pitchFamily="18" charset="0"/>
                <a:cs typeface="Times New Roman" panose="02020603050405020304" pitchFamily="18" charset="0"/>
              </a:rPr>
            </a:br>
            <a:r>
              <a:rPr lang="en-US" sz="5300" dirty="0">
                <a:solidFill>
                  <a:schemeClr val="bg1"/>
                </a:solidFill>
                <a:latin typeface="Times New Roman" panose="02020603050405020304" pitchFamily="18" charset="0"/>
                <a:cs typeface="Times New Roman" panose="02020603050405020304" pitchFamily="18" charset="0"/>
              </a:rPr>
              <a:t>Suspicious Human Activity and fight Detection.</a:t>
            </a:r>
          </a:p>
        </p:txBody>
      </p:sp>
      <p:sp>
        <p:nvSpPr>
          <p:cNvPr id="3" name="Subtitle 2"/>
          <p:cNvSpPr>
            <a:spLocks noGrp="1"/>
          </p:cNvSpPr>
          <p:nvPr>
            <p:ph type="subTitle" idx="1"/>
          </p:nvPr>
        </p:nvSpPr>
        <p:spPr>
          <a:xfrm>
            <a:off x="457200" y="4981136"/>
            <a:ext cx="3733800" cy="838200"/>
          </a:xfrm>
        </p:spPr>
        <p:txBody>
          <a:bodyPr>
            <a:normAutofit lnSpcReduction="10000"/>
          </a:bodyPr>
          <a:lstStyle/>
          <a:p>
            <a:pPr algn="l"/>
            <a:r>
              <a:rPr lang="en-IN" sz="1800" dirty="0">
                <a:solidFill>
                  <a:schemeClr val="bg1"/>
                </a:solidFill>
                <a:latin typeface="Times New Roman" panose="02020603050405020304" pitchFamily="18" charset="0"/>
                <a:cs typeface="Times New Roman" panose="02020603050405020304" pitchFamily="18" charset="0"/>
              </a:rPr>
              <a:t>Project Guide : </a:t>
            </a:r>
          </a:p>
          <a:p>
            <a:pPr algn="l"/>
            <a:r>
              <a:rPr lang="en-IN" sz="1800" dirty="0">
                <a:solidFill>
                  <a:schemeClr val="bg1"/>
                </a:solidFill>
                <a:latin typeface="Times New Roman" panose="02020603050405020304" pitchFamily="18" charset="0"/>
                <a:cs typeface="Times New Roman" panose="02020603050405020304" pitchFamily="18" charset="0"/>
              </a:rPr>
              <a:t>			Prof.  Sunita vani</a:t>
            </a:r>
            <a:endParaRPr lang="en-US" sz="1800" dirty="0">
              <a:solidFill>
                <a:schemeClr val="bg1"/>
              </a:solidFill>
              <a:latin typeface="Times New Roman" panose="02020603050405020304" pitchFamily="18" charset="0"/>
              <a:cs typeface="Times New Roman" panose="02020603050405020304" pitchFamily="18" charset="0"/>
            </a:endParaRPr>
          </a:p>
          <a:p>
            <a:pPr algn="l"/>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Subtitle 2"/>
          <p:cNvSpPr txBox="1"/>
          <p:nvPr/>
        </p:nvSpPr>
        <p:spPr>
          <a:xfrm>
            <a:off x="3733800" y="4724400"/>
            <a:ext cx="5105400" cy="1600200"/>
          </a:xfrm>
          <a:prstGeom prst="rect">
            <a:avLst/>
          </a:prstGeom>
        </p:spPr>
        <p:txBody>
          <a:bodyPr vert="horz" lIns="0" rIns="18288">
            <a:noAutofit/>
          </a:bodyPr>
          <a:lstStyle/>
          <a:p>
            <a:pPr marL="3657600" marR="0" lvl="8" indent="0" algn="l" defTabSz="914400" rtl="0" eaLnBrk="1" fontAlgn="auto" latinLnBrk="0" hangingPunct="1">
              <a:lnSpc>
                <a:spcPct val="100000"/>
              </a:lnSpc>
              <a:spcBef>
                <a:spcPct val="20000"/>
              </a:spcBef>
              <a:spcAft>
                <a:spcPts val="0"/>
              </a:spcAft>
              <a:buClr>
                <a:schemeClr val="tx2"/>
              </a:buClr>
              <a:buSzTx/>
              <a:buFontTx/>
              <a:buNone/>
              <a:defRPr/>
            </a:pPr>
            <a:r>
              <a:rPr kumimoji="0" lang="en-US"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Presented</a:t>
            </a:r>
            <a:r>
              <a:rPr kumimoji="0" lang="en-US" b="1" i="0" u="none" strike="noStrike" kern="1200" cap="none" spc="0" normalizeH="0" noProof="0" dirty="0">
                <a:ln>
                  <a:noFill/>
                </a:ln>
                <a:solidFill>
                  <a:schemeClr val="bg1"/>
                </a:solidFill>
                <a:effectLst/>
                <a:uLnTx/>
                <a:uFillTx/>
                <a:latin typeface="Times New Roman" panose="02020603050405020304" pitchFamily="18" charset="0"/>
                <a:cs typeface="Times New Roman" panose="02020603050405020304" pitchFamily="18" charset="0"/>
              </a:rPr>
              <a:t> By</a:t>
            </a:r>
            <a:r>
              <a:rPr kumimoji="0" lang="en-US"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 </a:t>
            </a:r>
          </a:p>
          <a:p>
            <a:pPr marL="3657600" marR="0" lvl="8" indent="0" algn="l" defTabSz="914400" rtl="0" eaLnBrk="1" fontAlgn="auto" latinLnBrk="0" hangingPunct="1">
              <a:lnSpc>
                <a:spcPct val="100000"/>
              </a:lnSpc>
              <a:spcBef>
                <a:spcPct val="20000"/>
              </a:spcBef>
              <a:spcAft>
                <a:spcPts val="0"/>
              </a:spcAft>
              <a:buClr>
                <a:schemeClr val="tx2"/>
              </a:buClr>
              <a:buSzTx/>
              <a:buFontTx/>
              <a:buNone/>
              <a:defRPr/>
            </a:pPr>
            <a:r>
              <a:rPr kumimoji="0" lang="en-US"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Digambar Kauthkar</a:t>
            </a:r>
          </a:p>
          <a:p>
            <a:pPr marL="3657600" marR="0" lvl="8" indent="0" algn="l" defTabSz="914400" rtl="0" eaLnBrk="1" fontAlgn="auto" latinLnBrk="0" hangingPunct="1">
              <a:lnSpc>
                <a:spcPct val="100000"/>
              </a:lnSpc>
              <a:spcBef>
                <a:spcPct val="20000"/>
              </a:spcBef>
              <a:spcAft>
                <a:spcPts val="0"/>
              </a:spcAft>
              <a:buClr>
                <a:schemeClr val="tx2"/>
              </a:buClr>
              <a:buSzTx/>
              <a:buFontTx/>
              <a:buNone/>
              <a:defRPr/>
            </a:pPr>
            <a:r>
              <a:rPr lang="en-US" dirty="0">
                <a:solidFill>
                  <a:schemeClr val="bg1"/>
                </a:solidFill>
                <a:latin typeface="Times New Roman" panose="02020603050405020304" pitchFamily="18" charset="0"/>
                <a:cs typeface="Times New Roman" panose="02020603050405020304" pitchFamily="18" charset="0"/>
              </a:rPr>
              <a:t>Snehal Pingle</a:t>
            </a:r>
          </a:p>
          <a:p>
            <a:pPr marL="3657600" marR="0" lvl="8" indent="0" algn="l" defTabSz="914400" rtl="0" eaLnBrk="1" fontAlgn="auto" latinLnBrk="0" hangingPunct="1">
              <a:lnSpc>
                <a:spcPct val="100000"/>
              </a:lnSpc>
              <a:spcBef>
                <a:spcPct val="20000"/>
              </a:spcBef>
              <a:spcAft>
                <a:spcPts val="0"/>
              </a:spcAft>
              <a:buClr>
                <a:schemeClr val="tx2"/>
              </a:buClr>
              <a:buSzTx/>
              <a:buFontTx/>
              <a:buNone/>
              <a:defRPr/>
            </a:pPr>
            <a:r>
              <a:rPr kumimoji="0" lang="en-US"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Pooja Idal</a:t>
            </a:r>
            <a:r>
              <a:rPr lang="en-US" dirty="0" err="1">
                <a:solidFill>
                  <a:schemeClr val="bg1"/>
                </a:solidFill>
                <a:latin typeface="Times New Roman" panose="02020603050405020304" pitchFamily="18" charset="0"/>
                <a:cs typeface="Times New Roman" panose="02020603050405020304" pitchFamily="18" charset="0"/>
              </a:rPr>
              <a:t>kante</a:t>
            </a:r>
            <a:endParaRPr lang="en-US" dirty="0">
              <a:solidFill>
                <a:schemeClr val="bg1"/>
              </a:solidFill>
              <a:latin typeface="Times New Roman" panose="02020603050405020304" pitchFamily="18" charset="0"/>
              <a:cs typeface="Times New Roman" panose="02020603050405020304" pitchFamily="18" charset="0"/>
            </a:endParaRPr>
          </a:p>
          <a:p>
            <a:pPr marL="3657600" marR="0" lvl="8" indent="0" algn="l" defTabSz="914400" rtl="0" eaLnBrk="1" fontAlgn="auto" latinLnBrk="0" hangingPunct="1">
              <a:lnSpc>
                <a:spcPct val="100000"/>
              </a:lnSpc>
              <a:spcBef>
                <a:spcPct val="20000"/>
              </a:spcBef>
              <a:spcAft>
                <a:spcPts val="0"/>
              </a:spcAft>
              <a:buClr>
                <a:schemeClr val="tx2"/>
              </a:buClr>
              <a:buSzTx/>
              <a:buFontTx/>
              <a:buNone/>
              <a:defRPr/>
            </a:pPr>
            <a:r>
              <a:rPr kumimoji="0" lang="en-US"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Vijay</a:t>
            </a:r>
            <a:r>
              <a:rPr kumimoji="0" lang="en-US" b="0" i="0" u="none" strike="noStrike" kern="1200" cap="none" spc="0" normalizeH="0" noProof="0" dirty="0">
                <a:ln>
                  <a:noFill/>
                </a:ln>
                <a:solidFill>
                  <a:schemeClr val="bg1"/>
                </a:solidFill>
                <a:effectLst/>
                <a:uLnTx/>
                <a:uFillTx/>
                <a:latin typeface="Times New Roman" panose="02020603050405020304" pitchFamily="18" charset="0"/>
                <a:cs typeface="Times New Roman" panose="02020603050405020304" pitchFamily="18" charset="0"/>
              </a:rPr>
              <a:t> </a:t>
            </a:r>
            <a:r>
              <a:rPr lang="en-US" noProof="0" dirty="0">
                <a:solidFill>
                  <a:schemeClr val="bg1"/>
                </a:solidFill>
                <a:latin typeface="Times New Roman" panose="02020603050405020304" pitchFamily="18" charset="0"/>
                <a:cs typeface="Times New Roman" panose="02020603050405020304" pitchFamily="18" charset="0"/>
              </a:rPr>
              <a:t>B</a:t>
            </a:r>
            <a:r>
              <a:rPr kumimoji="0" lang="en-US" b="0" i="0" u="none" strike="noStrike" kern="1200" cap="none" spc="0" normalizeH="0" noProof="0" dirty="0">
                <a:ln>
                  <a:noFill/>
                </a:ln>
                <a:solidFill>
                  <a:schemeClr val="bg1"/>
                </a:solidFill>
                <a:effectLst/>
                <a:uLnTx/>
                <a:uFillTx/>
                <a:latin typeface="Times New Roman" panose="02020603050405020304" pitchFamily="18" charset="0"/>
                <a:cs typeface="Times New Roman" panose="02020603050405020304" pitchFamily="18" charset="0"/>
              </a:rPr>
              <a:t>ansode</a:t>
            </a:r>
          </a:p>
          <a:p>
            <a:pPr marL="3657600" marR="0" lvl="8" indent="0" algn="l" defTabSz="914400" rtl="0" eaLnBrk="1" fontAlgn="auto" latinLnBrk="0" hangingPunct="1">
              <a:lnSpc>
                <a:spcPct val="100000"/>
              </a:lnSpc>
              <a:spcBef>
                <a:spcPct val="20000"/>
              </a:spcBef>
              <a:spcAft>
                <a:spcPts val="0"/>
              </a:spcAft>
              <a:buClr>
                <a:schemeClr val="tx2"/>
              </a:buClr>
              <a:buSzTx/>
              <a:buFontTx/>
              <a:buNone/>
              <a:defRPr/>
            </a:pPr>
            <a:endParaRPr kumimoji="0" lang="en-US"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Methodology</a:t>
            </a:r>
          </a:p>
        </p:txBody>
      </p:sp>
      <p:sp>
        <p:nvSpPr>
          <p:cNvPr id="4" name="Rectangle 3"/>
          <p:cNvSpPr/>
          <p:nvPr/>
        </p:nvSpPr>
        <p:spPr>
          <a:xfrm>
            <a:off x="332509" y="1676400"/>
            <a:ext cx="8382000" cy="175432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 CNN Convolutional Neural Network. he field of computer vision and image analysis which is the Convolutional Neural Networks (CNN) .</a:t>
            </a:r>
          </a:p>
          <a:p>
            <a:pPr marL="285750" indent="-285750">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Their applications range from image and video recognition, image classification,image analysis, computer vision and natural language processing. </a:t>
            </a:r>
          </a:p>
        </p:txBody>
      </p:sp>
    </p:spTree>
    <p:extLst>
      <p:ext uri="{BB962C8B-B14F-4D97-AF65-F5344CB8AC3E}">
        <p14:creationId xmlns:p14="http://schemas.microsoft.com/office/powerpoint/2010/main" val="3295808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433" y="1065550"/>
            <a:ext cx="7010400" cy="5486400"/>
          </a:xfrm>
          <a:prstGeom prst="rect">
            <a:avLst/>
          </a:prstGeom>
        </p:spPr>
      </p:pic>
      <p:sp>
        <p:nvSpPr>
          <p:cNvPr id="5" name="Title 1"/>
          <p:cNvSpPr>
            <a:spLocks noGrp="1"/>
          </p:cNvSpPr>
          <p:nvPr>
            <p:ph type="title"/>
          </p:nvPr>
        </p:nvSpPr>
        <p:spPr>
          <a:xfrm>
            <a:off x="838200" y="152400"/>
            <a:ext cx="6554867" cy="1524000"/>
          </a:xfrm>
        </p:spPr>
        <p:txBody>
          <a:bodyPr/>
          <a:lstStyle/>
          <a:p>
            <a:r>
              <a:rPr lang="en-IN" b="1" dirty="0">
                <a:solidFill>
                  <a:schemeClr val="bg1"/>
                </a:solidFill>
                <a:latin typeface="Times New Roman" panose="02020603050405020304" pitchFamily="18" charset="0"/>
                <a:cs typeface="Times New Roman" panose="02020603050405020304" pitchFamily="18" charset="0"/>
              </a:rPr>
              <a:t>UML Diagram</a:t>
            </a:r>
            <a:br>
              <a:rPr lang="en-IN" b="1" dirty="0">
                <a:solidFill>
                  <a:schemeClr val="bg1"/>
                </a:solidFill>
                <a:latin typeface="Times New Roman" panose="02020603050405020304" pitchFamily="18" charset="0"/>
                <a:cs typeface="Times New Roman" panose="02020603050405020304" pitchFamily="18" charset="0"/>
              </a:rPr>
            </a:br>
            <a:endParaRPr lang="en-US" b="1" dirty="0"/>
          </a:p>
        </p:txBody>
      </p:sp>
    </p:spTree>
    <p:extLst>
      <p:ext uri="{BB962C8B-B14F-4D97-AF65-F5344CB8AC3E}">
        <p14:creationId xmlns:p14="http://schemas.microsoft.com/office/powerpoint/2010/main" val="254483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065"/>
            <a:ext cx="8229600" cy="481330"/>
          </a:xfrm>
        </p:spPr>
        <p:txBody>
          <a:bodyPr>
            <a:normAutofit fontScale="90000"/>
          </a:bodyPr>
          <a:lstStyle/>
          <a:p>
            <a:pPr algn="ctr"/>
            <a:r>
              <a:rPr lang="en-US" sz="3600" b="1" dirty="0">
                <a:solidFill>
                  <a:schemeClr val="bg1"/>
                </a:solidFill>
                <a:latin typeface="Times New Roman" panose="02020603050405020304" pitchFamily="18" charset="0"/>
                <a:cs typeface="Times New Roman" panose="02020603050405020304" pitchFamily="18" charset="0"/>
                <a:sym typeface="+mn-ea"/>
              </a:rPr>
              <a:t>Projects Requirement</a:t>
            </a:r>
          </a:p>
        </p:txBody>
      </p:sp>
      <p:sp>
        <p:nvSpPr>
          <p:cNvPr id="7" name="Rectangle 6"/>
          <p:cNvSpPr/>
          <p:nvPr/>
        </p:nvSpPr>
        <p:spPr>
          <a:xfrm>
            <a:off x="304800" y="1371600"/>
            <a:ext cx="7543800" cy="313932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Hardware </a:t>
            </a:r>
            <a:r>
              <a:rPr lang="en-US" b="1" dirty="0">
                <a:solidFill>
                  <a:schemeClr val="bg1"/>
                </a:solidFill>
                <a:latin typeface="Times New Roman" panose="02020603050405020304" pitchFamily="18" charset="0"/>
                <a:cs typeface="Times New Roman" panose="02020603050405020304" pitchFamily="18" charset="0"/>
                <a:sym typeface="+mn-ea"/>
              </a:rPr>
              <a:t>Requirement</a:t>
            </a:r>
            <a:r>
              <a:rPr lang="en-US" b="1" dirty="0">
                <a:solidFill>
                  <a:schemeClr val="bg1"/>
                </a:solidFill>
                <a:latin typeface="Times New Roman" panose="02020603050405020304" pitchFamily="18" charset="0"/>
                <a:cs typeface="Times New Roman" panose="02020603050405020304" pitchFamily="18" charset="0"/>
              </a:rPr>
              <a:t>:</a:t>
            </a:r>
          </a:p>
          <a:p>
            <a:pPr lvl="2" algn="just">
              <a:lnSpc>
                <a:spcPct val="150000"/>
              </a:lnSpc>
            </a:pPr>
            <a:r>
              <a:rPr lang="en-US" sz="1600" dirty="0">
                <a:solidFill>
                  <a:schemeClr val="bg1"/>
                </a:solidFill>
                <a:latin typeface="Times New Roman" panose="02020603050405020304" pitchFamily="18" charset="0"/>
                <a:cs typeface="Times New Roman" panose="02020603050405020304" pitchFamily="18" charset="0"/>
              </a:rPr>
              <a:t>RAM : 8 GB</a:t>
            </a:r>
          </a:p>
          <a:p>
            <a:pPr lvl="2" algn="just">
              <a:lnSpc>
                <a:spcPct val="150000"/>
              </a:lnSpc>
            </a:pPr>
            <a:r>
              <a:rPr lang="en-US" sz="1600" dirty="0">
                <a:solidFill>
                  <a:schemeClr val="bg1"/>
                </a:solidFill>
                <a:latin typeface="Times New Roman" panose="02020603050405020304" pitchFamily="18" charset="0"/>
                <a:cs typeface="Times New Roman" panose="02020603050405020304" pitchFamily="18" charset="0"/>
              </a:rPr>
              <a:t>Hard Disk : 40 GB</a:t>
            </a:r>
          </a:p>
          <a:p>
            <a:pPr lvl="2" algn="just">
              <a:lnSpc>
                <a:spcPct val="150000"/>
              </a:lnSpc>
            </a:pPr>
            <a:r>
              <a:rPr lang="en-US" sz="1600" dirty="0">
                <a:solidFill>
                  <a:schemeClr val="bg1"/>
                </a:solidFill>
                <a:latin typeface="Times New Roman" panose="02020603050405020304" pitchFamily="18" charset="0"/>
                <a:cs typeface="Times New Roman" panose="02020603050405020304" pitchFamily="18" charset="0"/>
              </a:rPr>
              <a:t>Processor : Intel i5 Processor</a:t>
            </a:r>
          </a:p>
          <a:p>
            <a:pPr marL="285750" indent="-285750" algn="just">
              <a:lnSpc>
                <a:spcPct val="150000"/>
              </a:lnSpc>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Software Requirement:</a:t>
            </a:r>
          </a:p>
          <a:p>
            <a:pPr lvl="2" algn="just">
              <a:lnSpc>
                <a:spcPct val="150000"/>
              </a:lnSpc>
            </a:pPr>
            <a:r>
              <a:rPr lang="en-US" sz="1600" dirty="0">
                <a:solidFill>
                  <a:schemeClr val="bg1"/>
                </a:solidFill>
                <a:latin typeface="Times New Roman" panose="02020603050405020304" pitchFamily="18" charset="0"/>
                <a:cs typeface="Times New Roman" panose="02020603050405020304" pitchFamily="18" charset="0"/>
              </a:rPr>
              <a:t>IDE : Spyder</a:t>
            </a:r>
          </a:p>
          <a:p>
            <a:pPr lvl="2" algn="just">
              <a:lnSpc>
                <a:spcPct val="150000"/>
              </a:lnSpc>
            </a:pPr>
            <a:r>
              <a:rPr lang="en-US" sz="1600" dirty="0">
                <a:solidFill>
                  <a:schemeClr val="bg1"/>
                </a:solidFill>
                <a:latin typeface="Times New Roman" panose="02020603050405020304" pitchFamily="18" charset="0"/>
                <a:cs typeface="Times New Roman" panose="02020603050405020304" pitchFamily="18" charset="0"/>
              </a:rPr>
              <a:t>Coding Language : Python Version 3.8</a:t>
            </a:r>
          </a:p>
          <a:p>
            <a:pPr lvl="2" algn="just">
              <a:lnSpc>
                <a:spcPct val="150000"/>
              </a:lnSpc>
            </a:pPr>
            <a:r>
              <a:rPr lang="en-US" sz="1600" dirty="0">
                <a:solidFill>
                  <a:schemeClr val="bg1"/>
                </a:solidFill>
                <a:latin typeface="Times New Roman" panose="02020603050405020304" pitchFamily="18" charset="0"/>
                <a:cs typeface="Times New Roman" panose="02020603050405020304" pitchFamily="18" charset="0"/>
              </a:rPr>
              <a:t>Operating System : Windows 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28600"/>
            <a:ext cx="6554867" cy="1524000"/>
          </a:xfrm>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Applications</a:t>
            </a:r>
            <a:endParaRPr lang="en-US" b="1" dirty="0"/>
          </a:p>
        </p:txBody>
      </p:sp>
      <p:sp>
        <p:nvSpPr>
          <p:cNvPr id="5" name="Rectangle 4"/>
          <p:cNvSpPr/>
          <p:nvPr/>
        </p:nvSpPr>
        <p:spPr>
          <a:xfrm>
            <a:off x="304800" y="1828800"/>
            <a:ext cx="7543800" cy="1704569"/>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Used in Surveillance at places like Malls , Railway Stations , And Hotel.</a:t>
            </a:r>
          </a:p>
          <a:p>
            <a:pPr marL="285750" indent="-285750" algn="just">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Risk of Fighting or Shooting Attack.</a:t>
            </a:r>
          </a:p>
          <a:p>
            <a:pPr marL="285750" indent="-285750" algn="just">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Accident Detection. </a:t>
            </a:r>
          </a:p>
          <a:p>
            <a:pPr marL="285750" indent="-285750" algn="just">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 Fire Detection.</a:t>
            </a:r>
          </a:p>
        </p:txBody>
      </p:sp>
    </p:spTree>
    <p:extLst>
      <p:ext uri="{BB962C8B-B14F-4D97-AF65-F5344CB8AC3E}">
        <p14:creationId xmlns:p14="http://schemas.microsoft.com/office/powerpoint/2010/main" val="2446621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5CDE8DA-11E6-8688-B2AB-931FA784DCDF}"/>
              </a:ext>
            </a:extLst>
          </p:cNvPr>
          <p:cNvSpPr>
            <a:spLocks noGrp="1"/>
          </p:cNvSpPr>
          <p:nvPr>
            <p:ph type="title"/>
          </p:nvPr>
        </p:nvSpPr>
        <p:spPr>
          <a:xfrm>
            <a:off x="990600" y="228600"/>
            <a:ext cx="6554867" cy="1524000"/>
          </a:xfrm>
        </p:spPr>
        <p:txBody>
          <a:bodyPr/>
          <a:lstStyle/>
          <a:p>
            <a:pPr algn="ctr"/>
            <a:r>
              <a:rPr lang="en-IN" b="1" dirty="0">
                <a:solidFill>
                  <a:schemeClr val="bg1"/>
                </a:solidFill>
                <a:latin typeface="Times New Roman" panose="02020603050405020304" pitchFamily="18" charset="0"/>
                <a:cs typeface="Times New Roman" panose="02020603050405020304" pitchFamily="18" charset="0"/>
              </a:rPr>
              <a:t>Results</a:t>
            </a:r>
            <a:endParaRPr lang="en-US" b="1" dirty="0"/>
          </a:p>
        </p:txBody>
      </p:sp>
      <p:pic>
        <p:nvPicPr>
          <p:cNvPr id="9" name="Picture 8">
            <a:extLst>
              <a:ext uri="{FF2B5EF4-FFF2-40B4-BE49-F238E27FC236}">
                <a16:creationId xmlns:a16="http://schemas.microsoft.com/office/drawing/2014/main" xmlns="" id="{23695649-3E8E-7C26-F44F-EAF807F6075C}"/>
              </a:ext>
            </a:extLst>
          </p:cNvPr>
          <p:cNvPicPr>
            <a:picLocks noChangeAspect="1"/>
          </p:cNvPicPr>
          <p:nvPr/>
        </p:nvPicPr>
        <p:blipFill>
          <a:blip r:embed="rId2"/>
          <a:stretch>
            <a:fillRect/>
          </a:stretch>
        </p:blipFill>
        <p:spPr>
          <a:xfrm>
            <a:off x="-23012" y="1295400"/>
            <a:ext cx="4629048" cy="2602569"/>
          </a:xfrm>
          <a:prstGeom prst="rect">
            <a:avLst/>
          </a:prstGeom>
        </p:spPr>
      </p:pic>
      <p:pic>
        <p:nvPicPr>
          <p:cNvPr id="11" name="Picture 10">
            <a:extLst>
              <a:ext uri="{FF2B5EF4-FFF2-40B4-BE49-F238E27FC236}">
                <a16:creationId xmlns:a16="http://schemas.microsoft.com/office/drawing/2014/main" xmlns="" id="{8DE6080A-10F8-DA39-289F-CCD2B23A0506}"/>
              </a:ext>
            </a:extLst>
          </p:cNvPr>
          <p:cNvPicPr>
            <a:picLocks noChangeAspect="1"/>
          </p:cNvPicPr>
          <p:nvPr/>
        </p:nvPicPr>
        <p:blipFill>
          <a:blip r:embed="rId3"/>
          <a:stretch>
            <a:fillRect/>
          </a:stretch>
        </p:blipFill>
        <p:spPr>
          <a:xfrm>
            <a:off x="4561183" y="1295399"/>
            <a:ext cx="4472583" cy="2602569"/>
          </a:xfrm>
          <a:prstGeom prst="rect">
            <a:avLst/>
          </a:prstGeom>
        </p:spPr>
      </p:pic>
      <p:pic>
        <p:nvPicPr>
          <p:cNvPr id="13" name="Picture 12">
            <a:extLst>
              <a:ext uri="{FF2B5EF4-FFF2-40B4-BE49-F238E27FC236}">
                <a16:creationId xmlns:a16="http://schemas.microsoft.com/office/drawing/2014/main" xmlns="" id="{BD6D43FB-9954-3E92-9A5D-4083053BB014}"/>
              </a:ext>
            </a:extLst>
          </p:cNvPr>
          <p:cNvPicPr>
            <a:picLocks noChangeAspect="1"/>
          </p:cNvPicPr>
          <p:nvPr/>
        </p:nvPicPr>
        <p:blipFill>
          <a:blip r:embed="rId4"/>
          <a:stretch>
            <a:fillRect/>
          </a:stretch>
        </p:blipFill>
        <p:spPr>
          <a:xfrm>
            <a:off x="-19782" y="3897968"/>
            <a:ext cx="4629047" cy="2602568"/>
          </a:xfrm>
          <a:prstGeom prst="rect">
            <a:avLst/>
          </a:prstGeom>
        </p:spPr>
      </p:pic>
      <p:pic>
        <p:nvPicPr>
          <p:cNvPr id="15" name="Picture 14">
            <a:extLst>
              <a:ext uri="{FF2B5EF4-FFF2-40B4-BE49-F238E27FC236}">
                <a16:creationId xmlns:a16="http://schemas.microsoft.com/office/drawing/2014/main" xmlns="" id="{B0F3D5E0-21BA-B864-42EF-54D0A87544B5}"/>
              </a:ext>
            </a:extLst>
          </p:cNvPr>
          <p:cNvPicPr>
            <a:picLocks noChangeAspect="1"/>
          </p:cNvPicPr>
          <p:nvPr/>
        </p:nvPicPr>
        <p:blipFill>
          <a:blip r:embed="rId5"/>
          <a:stretch>
            <a:fillRect/>
          </a:stretch>
        </p:blipFill>
        <p:spPr>
          <a:xfrm>
            <a:off x="4612495" y="3897968"/>
            <a:ext cx="4451652" cy="2602568"/>
          </a:xfrm>
          <a:prstGeom prst="rect">
            <a:avLst/>
          </a:prstGeom>
        </p:spPr>
      </p:pic>
      <p:pic>
        <p:nvPicPr>
          <p:cNvPr id="7" name="Picture 6">
            <a:extLst>
              <a:ext uri="{FF2B5EF4-FFF2-40B4-BE49-F238E27FC236}">
                <a16:creationId xmlns:a16="http://schemas.microsoft.com/office/drawing/2014/main" xmlns="" id="{8DE6080A-10F8-DA39-289F-CCD2B23A0506}"/>
              </a:ext>
            </a:extLst>
          </p:cNvPr>
          <p:cNvPicPr>
            <a:picLocks noChangeAspect="1"/>
          </p:cNvPicPr>
          <p:nvPr/>
        </p:nvPicPr>
        <p:blipFill>
          <a:blip r:embed="rId3"/>
          <a:stretch>
            <a:fillRect/>
          </a:stretch>
        </p:blipFill>
        <p:spPr>
          <a:xfrm>
            <a:off x="4713583" y="1447799"/>
            <a:ext cx="4472583" cy="2602569"/>
          </a:xfrm>
          <a:prstGeom prst="rect">
            <a:avLst/>
          </a:prstGeom>
        </p:spPr>
      </p:pic>
    </p:spTree>
    <p:extLst>
      <p:ext uri="{BB962C8B-B14F-4D97-AF65-F5344CB8AC3E}">
        <p14:creationId xmlns:p14="http://schemas.microsoft.com/office/powerpoint/2010/main" val="80207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254AAA-2106-FAF1-A50B-9C7B3BEBF5D7}"/>
              </a:ext>
            </a:extLst>
          </p:cNvPr>
          <p:cNvPicPr>
            <a:picLocks noChangeAspect="1"/>
          </p:cNvPicPr>
          <p:nvPr/>
        </p:nvPicPr>
        <p:blipFill>
          <a:blip r:embed="rId2"/>
          <a:stretch>
            <a:fillRect/>
          </a:stretch>
        </p:blipFill>
        <p:spPr>
          <a:xfrm>
            <a:off x="0" y="858505"/>
            <a:ext cx="4572000" cy="2570495"/>
          </a:xfrm>
          <a:prstGeom prst="rect">
            <a:avLst/>
          </a:prstGeom>
        </p:spPr>
      </p:pic>
      <p:pic>
        <p:nvPicPr>
          <p:cNvPr id="9" name="Picture 8">
            <a:extLst>
              <a:ext uri="{FF2B5EF4-FFF2-40B4-BE49-F238E27FC236}">
                <a16:creationId xmlns:a16="http://schemas.microsoft.com/office/drawing/2014/main" xmlns="" id="{AB5FC551-9B90-1262-EEC2-E44CDBA34EB5}"/>
              </a:ext>
            </a:extLst>
          </p:cNvPr>
          <p:cNvPicPr>
            <a:picLocks noChangeAspect="1"/>
          </p:cNvPicPr>
          <p:nvPr/>
        </p:nvPicPr>
        <p:blipFill>
          <a:blip r:embed="rId3"/>
          <a:stretch>
            <a:fillRect/>
          </a:stretch>
        </p:blipFill>
        <p:spPr>
          <a:xfrm>
            <a:off x="0" y="3429000"/>
            <a:ext cx="4572002" cy="2570496"/>
          </a:xfrm>
          <a:prstGeom prst="rect">
            <a:avLst/>
          </a:prstGeom>
        </p:spPr>
      </p:pic>
      <p:pic>
        <p:nvPicPr>
          <p:cNvPr id="11" name="Picture 10">
            <a:extLst>
              <a:ext uri="{FF2B5EF4-FFF2-40B4-BE49-F238E27FC236}">
                <a16:creationId xmlns:a16="http://schemas.microsoft.com/office/drawing/2014/main" xmlns="" id="{E94EB46E-8435-C859-5209-0D17FA06E149}"/>
              </a:ext>
            </a:extLst>
          </p:cNvPr>
          <p:cNvPicPr>
            <a:picLocks noChangeAspect="1"/>
          </p:cNvPicPr>
          <p:nvPr/>
        </p:nvPicPr>
        <p:blipFill>
          <a:blip r:embed="rId4"/>
          <a:stretch>
            <a:fillRect/>
          </a:stretch>
        </p:blipFill>
        <p:spPr>
          <a:xfrm>
            <a:off x="4572000" y="858504"/>
            <a:ext cx="4572000" cy="2570495"/>
          </a:xfrm>
          <a:prstGeom prst="rect">
            <a:avLst/>
          </a:prstGeom>
        </p:spPr>
      </p:pic>
      <p:pic>
        <p:nvPicPr>
          <p:cNvPr id="13" name="Picture 12">
            <a:extLst>
              <a:ext uri="{FF2B5EF4-FFF2-40B4-BE49-F238E27FC236}">
                <a16:creationId xmlns:a16="http://schemas.microsoft.com/office/drawing/2014/main" xmlns="" id="{DD382084-659A-A94B-C2BF-54749CD81650}"/>
              </a:ext>
            </a:extLst>
          </p:cNvPr>
          <p:cNvPicPr>
            <a:picLocks noChangeAspect="1"/>
          </p:cNvPicPr>
          <p:nvPr/>
        </p:nvPicPr>
        <p:blipFill>
          <a:blip r:embed="rId5"/>
          <a:stretch>
            <a:fillRect/>
          </a:stretch>
        </p:blipFill>
        <p:spPr>
          <a:xfrm>
            <a:off x="4571996" y="3428997"/>
            <a:ext cx="4572004" cy="2570497"/>
          </a:xfrm>
          <a:prstGeom prst="rect">
            <a:avLst/>
          </a:prstGeom>
        </p:spPr>
      </p:pic>
    </p:spTree>
    <p:extLst>
      <p:ext uri="{BB962C8B-B14F-4D97-AF65-F5344CB8AC3E}">
        <p14:creationId xmlns:p14="http://schemas.microsoft.com/office/powerpoint/2010/main" val="3577039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Autofit/>
          </a:bodyPr>
          <a:lstStyle/>
          <a:p>
            <a:pPr algn="ctr"/>
            <a:r>
              <a:rPr lang="en-US" sz="4000" b="1" baseline="-25000" dirty="0">
                <a:solidFill>
                  <a:schemeClr val="bg1"/>
                </a:solidFill>
                <a:latin typeface="Times New Roman" panose="02020603050405020304" pitchFamily="18" charset="0"/>
                <a:cs typeface="Times New Roman" panose="02020603050405020304" pitchFamily="18" charset="0"/>
              </a:rPr>
              <a:t>Conclusion</a:t>
            </a:r>
            <a:r>
              <a:rPr lang="en-US" sz="4000" b="1" dirty="0">
                <a:solidFill>
                  <a:schemeClr val="bg1"/>
                </a:solidFill>
                <a:latin typeface="Times New Roman" panose="02020603050405020304" pitchFamily="18" charset="0"/>
                <a:cs typeface="Times New Roman" panose="02020603050405020304" pitchFamily="18" charset="0"/>
              </a:rPr>
              <a:t> </a:t>
            </a:r>
          </a:p>
        </p:txBody>
      </p:sp>
      <p:sp>
        <p:nvSpPr>
          <p:cNvPr id="5" name="Rectangle 4"/>
          <p:cNvSpPr/>
          <p:nvPr/>
        </p:nvSpPr>
        <p:spPr>
          <a:xfrm>
            <a:off x="152400" y="1305342"/>
            <a:ext cx="8763000" cy="128907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A system to process real-time CCTV footage to detect any Suspicious activity will help to create better security and less human intervention. Activity Tracking can greatly enhance its productive utilization in several fields.</a:t>
            </a:r>
          </a:p>
        </p:txBody>
      </p:sp>
    </p:spTree>
    <p:extLst>
      <p:ext uri="{BB962C8B-B14F-4D97-AF65-F5344CB8AC3E}">
        <p14:creationId xmlns:p14="http://schemas.microsoft.com/office/powerpoint/2010/main" val="1552921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no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References</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219200"/>
            <a:ext cx="8305800" cy="4901150"/>
          </a:xfrm>
          <a:prstGeom prst="rect">
            <a:avLst/>
          </a:prstGeom>
        </p:spPr>
        <p:txBody>
          <a:bodyPr wrap="square">
            <a:spAutoFit/>
          </a:bodyPr>
          <a:lstStyle/>
          <a:p>
            <a:pPr marL="285750" indent="-285750" algn="just">
              <a:lnSpc>
                <a:spcPct val="150000"/>
              </a:lnSpc>
              <a:buFont typeface="Wingdings" panose="05000000000000000000" pitchFamily="2" charset="2"/>
              <a:buChar char="§"/>
            </a:pPr>
            <a:r>
              <a:rPr lang="en-US" sz="1400" dirty="0" err="1">
                <a:solidFill>
                  <a:schemeClr val="bg1"/>
                </a:solidFill>
                <a:latin typeface="Times New Roman" panose="02020603050405020304" pitchFamily="18" charset="0"/>
                <a:cs typeface="Times New Roman" panose="02020603050405020304" pitchFamily="18" charset="0"/>
              </a:rPr>
              <a:t>Eralda</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Nishani</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Betim</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Cico</a:t>
            </a:r>
            <a:r>
              <a:rPr lang="en-US" sz="1400" dirty="0">
                <a:solidFill>
                  <a:schemeClr val="bg1"/>
                </a:solidFill>
                <a:latin typeface="Times New Roman" panose="02020603050405020304" pitchFamily="18" charset="0"/>
                <a:cs typeface="Times New Roman" panose="02020603050405020304" pitchFamily="18" charset="0"/>
              </a:rPr>
              <a:t> : “Computer Vision Approaches based on </a:t>
            </a:r>
            <a:r>
              <a:rPr lang="en-US" sz="1400" dirty="0" err="1">
                <a:solidFill>
                  <a:schemeClr val="bg1"/>
                </a:solidFill>
                <a:latin typeface="Times New Roman" panose="02020603050405020304" pitchFamily="18" charset="0"/>
                <a:cs typeface="Times New Roman" panose="02020603050405020304" pitchFamily="18" charset="0"/>
              </a:rPr>
              <a:t>DeepLearning</a:t>
            </a:r>
            <a:r>
              <a:rPr lang="en-US" sz="1400" dirty="0">
                <a:solidFill>
                  <a:schemeClr val="bg1"/>
                </a:solidFill>
                <a:latin typeface="Times New Roman" panose="02020603050405020304" pitchFamily="18" charset="0"/>
                <a:cs typeface="Times New Roman" panose="02020603050405020304" pitchFamily="18" charset="0"/>
              </a:rPr>
              <a:t> and Neural Networks” Deep Neural Networks for Video </a:t>
            </a:r>
            <a:r>
              <a:rPr lang="en-US" sz="1400" dirty="0" err="1">
                <a:solidFill>
                  <a:schemeClr val="bg1"/>
                </a:solidFill>
                <a:latin typeface="Times New Roman" panose="02020603050405020304" pitchFamily="18" charset="0"/>
                <a:cs typeface="Times New Roman" panose="02020603050405020304" pitchFamily="18" charset="0"/>
              </a:rPr>
              <a:t>Analysisof</a:t>
            </a:r>
            <a:r>
              <a:rPr lang="en-US" sz="1400" dirty="0">
                <a:solidFill>
                  <a:schemeClr val="bg1"/>
                </a:solidFill>
                <a:latin typeface="Times New Roman" panose="02020603050405020304" pitchFamily="18" charset="0"/>
                <a:cs typeface="Times New Roman" panose="02020603050405020304" pitchFamily="18" charset="0"/>
              </a:rPr>
              <a:t> Human Pose Estimation- 2017 6th MEDITERRANEAN CONFERENCEON EMBEDDED COMPUTING (MECO), 11-15 JUNE 2017, BAR, MONTENEGRO</a:t>
            </a:r>
          </a:p>
          <a:p>
            <a:pPr marL="285750" indent="-285750" algn="just">
              <a:lnSpc>
                <a:spcPct val="150000"/>
              </a:lnSpc>
              <a:buFont typeface="Wingdings" panose="05000000000000000000" pitchFamily="2" charset="2"/>
              <a:buChar char="§"/>
            </a:pPr>
            <a:r>
              <a:rPr lang="en-US" sz="1400" dirty="0" err="1">
                <a:solidFill>
                  <a:schemeClr val="bg1"/>
                </a:solidFill>
                <a:latin typeface="Times New Roman" panose="02020603050405020304" pitchFamily="18" charset="0"/>
                <a:cs typeface="Times New Roman" panose="02020603050405020304" pitchFamily="18" charset="0"/>
              </a:rPr>
              <a:t>Naimat</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Ullah</a:t>
            </a:r>
            <a:r>
              <a:rPr lang="en-US" sz="1400" dirty="0">
                <a:solidFill>
                  <a:schemeClr val="bg1"/>
                </a:solidFill>
                <a:latin typeface="Times New Roman" panose="02020603050405020304" pitchFamily="18" charset="0"/>
                <a:cs typeface="Times New Roman" panose="02020603050405020304" pitchFamily="18" charset="0"/>
              </a:rPr>
              <a:t> Khan , </a:t>
            </a:r>
            <a:r>
              <a:rPr lang="en-US" sz="1400" dirty="0" err="1">
                <a:solidFill>
                  <a:schemeClr val="bg1"/>
                </a:solidFill>
                <a:latin typeface="Times New Roman" panose="02020603050405020304" pitchFamily="18" charset="0"/>
                <a:cs typeface="Times New Roman" panose="02020603050405020304" pitchFamily="18" charset="0"/>
              </a:rPr>
              <a:t>Wanggen</a:t>
            </a:r>
            <a:r>
              <a:rPr lang="en-US" sz="1400" dirty="0">
                <a:solidFill>
                  <a:schemeClr val="bg1"/>
                </a:solidFill>
                <a:latin typeface="Times New Roman" panose="02020603050405020304" pitchFamily="18" charset="0"/>
                <a:cs typeface="Times New Roman" panose="02020603050405020304" pitchFamily="18" charset="0"/>
              </a:rPr>
              <a:t> Wan : “A Review of Human Pose Estimation from Single Image”- 978-1-5386-5195-7/18/ 2018 IEEE</a:t>
            </a:r>
          </a:p>
          <a:p>
            <a:pPr marL="285750" indent="-285750" algn="just">
              <a:lnSpc>
                <a:spcPct val="150000"/>
              </a:lnSpc>
              <a:buFont typeface="Wingdings" panose="05000000000000000000" pitchFamily="2" charset="2"/>
              <a:buChar char="§"/>
            </a:pPr>
            <a:r>
              <a:rPr lang="en-US" sz="1400" dirty="0" err="1">
                <a:solidFill>
                  <a:schemeClr val="bg1"/>
                </a:solidFill>
                <a:latin typeface="Times New Roman" panose="02020603050405020304" pitchFamily="18" charset="0"/>
                <a:cs typeface="Times New Roman" panose="02020603050405020304" pitchFamily="18" charset="0"/>
              </a:rPr>
              <a:t>Qiuhui</a:t>
            </a:r>
            <a:r>
              <a:rPr lang="en-US" sz="1400" dirty="0">
                <a:solidFill>
                  <a:schemeClr val="bg1"/>
                </a:solidFill>
                <a:latin typeface="Times New Roman" panose="02020603050405020304" pitchFamily="18" charset="0"/>
                <a:cs typeface="Times New Roman" panose="02020603050405020304" pitchFamily="18" charset="0"/>
              </a:rPr>
              <a:t> Chen, </a:t>
            </a:r>
            <a:r>
              <a:rPr lang="en-US" sz="1400" dirty="0" err="1">
                <a:solidFill>
                  <a:schemeClr val="bg1"/>
                </a:solidFill>
                <a:latin typeface="Times New Roman" panose="02020603050405020304" pitchFamily="18" charset="0"/>
                <a:cs typeface="Times New Roman" panose="02020603050405020304" pitchFamily="18" charset="0"/>
              </a:rPr>
              <a:t>Chongyang</a:t>
            </a:r>
            <a:r>
              <a:rPr lang="en-US" sz="1400" dirty="0">
                <a:solidFill>
                  <a:schemeClr val="bg1"/>
                </a:solidFill>
                <a:latin typeface="Times New Roman" panose="02020603050405020304" pitchFamily="18" charset="0"/>
                <a:cs typeface="Times New Roman" panose="02020603050405020304" pitchFamily="18" charset="0"/>
              </a:rPr>
              <a:t> Zhang, </a:t>
            </a:r>
            <a:r>
              <a:rPr lang="en-US" sz="1400" dirty="0" err="1">
                <a:solidFill>
                  <a:schemeClr val="bg1"/>
                </a:solidFill>
                <a:latin typeface="Times New Roman" panose="02020603050405020304" pitchFamily="18" charset="0"/>
                <a:cs typeface="Times New Roman" panose="02020603050405020304" pitchFamily="18" charset="0"/>
              </a:rPr>
              <a:t>Weiwei</a:t>
            </a:r>
            <a:r>
              <a:rPr lang="en-US" sz="1400" dirty="0">
                <a:solidFill>
                  <a:schemeClr val="bg1"/>
                </a:solidFill>
                <a:latin typeface="Times New Roman" panose="02020603050405020304" pitchFamily="18" charset="0"/>
                <a:cs typeface="Times New Roman" panose="02020603050405020304" pitchFamily="18" charset="0"/>
              </a:rPr>
              <a:t> Liu, and Dan Wang, ”Surveillance Human Pose Dataset And Performance Evaluation For Coarse-Grained Pose Estimation”, Athens 2018.</a:t>
            </a:r>
          </a:p>
          <a:p>
            <a:pPr marL="285750" indent="-285750" algn="just">
              <a:lnSpc>
                <a:spcPct val="150000"/>
              </a:lnSpc>
              <a:buFont typeface="Wingdings" panose="05000000000000000000" pitchFamily="2" charset="2"/>
              <a:buChar char="§"/>
            </a:pPr>
            <a:r>
              <a:rPr lang="en-US" sz="1400" dirty="0" err="1">
                <a:solidFill>
                  <a:schemeClr val="bg1"/>
                </a:solidFill>
                <a:latin typeface="Times New Roman" panose="02020603050405020304" pitchFamily="18" charset="0"/>
                <a:cs typeface="Times New Roman" panose="02020603050405020304" pitchFamily="18" charset="0"/>
              </a:rPr>
              <a:t>Baole</a:t>
            </a:r>
            <a:r>
              <a:rPr lang="en-US" sz="1400" dirty="0">
                <a:solidFill>
                  <a:schemeClr val="bg1"/>
                </a:solidFill>
                <a:latin typeface="Times New Roman" panose="02020603050405020304" pitchFamily="18" charset="0"/>
                <a:cs typeface="Times New Roman" panose="02020603050405020304" pitchFamily="18" charset="0"/>
              </a:rPr>
              <a:t> Ai, Yu Zhou, Yao Yu : “Human Pose Estimation using Deep Structure Guided Learning”-978-1-5090-4822-9/17 2017 IEEE DOI 10.1109/WACV.2017.141</a:t>
            </a:r>
          </a:p>
          <a:p>
            <a:pPr marL="285750" indent="-285750" algn="just">
              <a:lnSpc>
                <a:spcPct val="150000"/>
              </a:lnSpc>
              <a:buFont typeface="Wingdings" panose="05000000000000000000" pitchFamily="2" charset="2"/>
              <a:buChar char="§"/>
            </a:pPr>
            <a:r>
              <a:rPr lang="en-US" sz="1400" dirty="0" err="1">
                <a:solidFill>
                  <a:schemeClr val="bg1"/>
                </a:solidFill>
                <a:latin typeface="Times New Roman" panose="02020603050405020304" pitchFamily="18" charset="0"/>
                <a:cs typeface="Times New Roman" panose="02020603050405020304" pitchFamily="18" charset="0"/>
              </a:rPr>
              <a:t>Zhe</a:t>
            </a:r>
            <a:r>
              <a:rPr lang="en-US" sz="1400" dirty="0">
                <a:solidFill>
                  <a:schemeClr val="bg1"/>
                </a:solidFill>
                <a:latin typeface="Times New Roman" panose="02020603050405020304" pitchFamily="18" charset="0"/>
                <a:cs typeface="Times New Roman" panose="02020603050405020304" pitchFamily="18" charset="0"/>
              </a:rPr>
              <a:t> Cao, Tomas Simon, Shih-En Wei, </a:t>
            </a:r>
            <a:r>
              <a:rPr lang="en-US" sz="1400" dirty="0" err="1">
                <a:solidFill>
                  <a:schemeClr val="bg1"/>
                </a:solidFill>
                <a:latin typeface="Times New Roman" panose="02020603050405020304" pitchFamily="18" charset="0"/>
                <a:cs typeface="Times New Roman" panose="02020603050405020304" pitchFamily="18" charset="0"/>
              </a:rPr>
              <a:t>Yaser</a:t>
            </a:r>
            <a:r>
              <a:rPr lang="en-US" sz="1400" dirty="0">
                <a:solidFill>
                  <a:schemeClr val="bg1"/>
                </a:solidFill>
                <a:latin typeface="Times New Roman" panose="02020603050405020304" pitchFamily="18" charset="0"/>
                <a:cs typeface="Times New Roman" panose="02020603050405020304" pitchFamily="18" charset="0"/>
              </a:rPr>
              <a:t> Sheikh The Robotics Institute, Carnegie Mellon University ”Real time </a:t>
            </a:r>
            <a:r>
              <a:rPr lang="en-US" sz="1400" dirty="0" err="1">
                <a:solidFill>
                  <a:schemeClr val="bg1"/>
                </a:solidFill>
                <a:latin typeface="Times New Roman" panose="02020603050405020304" pitchFamily="18" charset="0"/>
                <a:cs typeface="Times New Roman" panose="02020603050405020304" pitchFamily="18" charset="0"/>
              </a:rPr>
              <a:t>Multiperson</a:t>
            </a:r>
            <a:r>
              <a:rPr lang="en-US" sz="1400" dirty="0">
                <a:solidFill>
                  <a:schemeClr val="bg1"/>
                </a:solidFill>
                <a:latin typeface="Times New Roman" panose="02020603050405020304" pitchFamily="18" charset="0"/>
                <a:cs typeface="Times New Roman" panose="02020603050405020304" pitchFamily="18" charset="0"/>
              </a:rPr>
              <a:t>  2D Pose Estimation using part affinity fields” - 1063-6919/17 2017 IEEE DOI 10.1109/CVPR.2017.143</a:t>
            </a:r>
          </a:p>
          <a:p>
            <a:pPr marL="285750" indent="-285750" algn="just">
              <a:lnSpc>
                <a:spcPct val="150000"/>
              </a:lnSpc>
              <a:buFont typeface="Wingdings" panose="05000000000000000000" pitchFamily="2" charset="2"/>
              <a:buChar char="§"/>
            </a:pPr>
            <a:r>
              <a:rPr lang="en-US" sz="1400" dirty="0" err="1">
                <a:solidFill>
                  <a:schemeClr val="bg1"/>
                </a:solidFill>
                <a:latin typeface="Times New Roman" panose="02020603050405020304" pitchFamily="18" charset="0"/>
                <a:cs typeface="Times New Roman" panose="02020603050405020304" pitchFamily="18" charset="0"/>
              </a:rPr>
              <a:t>Hanguen</a:t>
            </a:r>
            <a:r>
              <a:rPr lang="en-US" sz="1400" dirty="0">
                <a:solidFill>
                  <a:schemeClr val="bg1"/>
                </a:solidFill>
                <a:latin typeface="Times New Roman" panose="02020603050405020304" pitchFamily="18" charset="0"/>
                <a:cs typeface="Times New Roman" panose="02020603050405020304" pitchFamily="18" charset="0"/>
              </a:rPr>
              <a:t> Kim, </a:t>
            </a:r>
            <a:r>
              <a:rPr lang="en-US" sz="1400" dirty="0" err="1">
                <a:solidFill>
                  <a:schemeClr val="bg1"/>
                </a:solidFill>
                <a:latin typeface="Times New Roman" panose="02020603050405020304" pitchFamily="18" charset="0"/>
                <a:cs typeface="Times New Roman" panose="02020603050405020304" pitchFamily="18" charset="0"/>
              </a:rPr>
              <a:t>Sangwon</a:t>
            </a:r>
            <a:r>
              <a:rPr lang="en-US" sz="1400" dirty="0">
                <a:solidFill>
                  <a:schemeClr val="bg1"/>
                </a:solidFill>
                <a:latin typeface="Times New Roman" panose="02020603050405020304" pitchFamily="18" charset="0"/>
                <a:cs typeface="Times New Roman" panose="02020603050405020304" pitchFamily="18" charset="0"/>
              </a:rPr>
              <a:t> Lee, </a:t>
            </a:r>
            <a:r>
              <a:rPr lang="en-US" sz="1400" dirty="0" err="1">
                <a:solidFill>
                  <a:schemeClr val="bg1"/>
                </a:solidFill>
                <a:latin typeface="Times New Roman" panose="02020603050405020304" pitchFamily="18" charset="0"/>
                <a:cs typeface="Times New Roman" panose="02020603050405020304" pitchFamily="18" charset="0"/>
              </a:rPr>
              <a:t>Dongsung</a:t>
            </a:r>
            <a:r>
              <a:rPr lang="en-US" sz="1400" dirty="0">
                <a:solidFill>
                  <a:schemeClr val="bg1"/>
                </a:solidFill>
                <a:latin typeface="Times New Roman" panose="02020603050405020304" pitchFamily="18" charset="0"/>
                <a:cs typeface="Times New Roman" panose="02020603050405020304" pitchFamily="18" charset="0"/>
              </a:rPr>
              <a:t> Lee, </a:t>
            </a:r>
            <a:r>
              <a:rPr lang="en-US" sz="1400" dirty="0" err="1">
                <a:solidFill>
                  <a:schemeClr val="bg1"/>
                </a:solidFill>
                <a:latin typeface="Times New Roman" panose="02020603050405020304" pitchFamily="18" charset="0"/>
                <a:cs typeface="Times New Roman" panose="02020603050405020304" pitchFamily="18" charset="0"/>
              </a:rPr>
              <a:t>Soonmin</a:t>
            </a:r>
            <a:r>
              <a:rPr lang="en-US" sz="1400" dirty="0">
                <a:solidFill>
                  <a:schemeClr val="bg1"/>
                </a:solidFill>
                <a:latin typeface="Times New Roman" panose="02020603050405020304" pitchFamily="18" charset="0"/>
                <a:cs typeface="Times New Roman" panose="02020603050405020304" pitchFamily="18" charset="0"/>
              </a:rPr>
              <a:t> Choi, </a:t>
            </a:r>
            <a:r>
              <a:rPr lang="en-US" sz="1400" dirty="0" err="1">
                <a:solidFill>
                  <a:schemeClr val="bg1"/>
                </a:solidFill>
                <a:latin typeface="Times New Roman" panose="02020603050405020304" pitchFamily="18" charset="0"/>
                <a:cs typeface="Times New Roman" panose="02020603050405020304" pitchFamily="18" charset="0"/>
              </a:rPr>
              <a:t>JinsunJu</a:t>
            </a:r>
            <a:r>
              <a:rPr lang="en-US" sz="1400" dirty="0">
                <a:solidFill>
                  <a:schemeClr val="bg1"/>
                </a:solidFill>
                <a:latin typeface="Times New Roman" panose="02020603050405020304" pitchFamily="18" charset="0"/>
                <a:cs typeface="Times New Roman" panose="02020603050405020304" pitchFamily="18" charset="0"/>
              </a:rPr>
              <a:t> and </a:t>
            </a:r>
            <a:r>
              <a:rPr lang="en-US" sz="1400" dirty="0" err="1">
                <a:solidFill>
                  <a:schemeClr val="bg1"/>
                </a:solidFill>
                <a:latin typeface="Times New Roman" panose="02020603050405020304" pitchFamily="18" charset="0"/>
                <a:cs typeface="Times New Roman" panose="02020603050405020304" pitchFamily="18" charset="0"/>
              </a:rPr>
              <a:t>Huyun</a:t>
            </a:r>
            <a:r>
              <a:rPr lang="en-US" sz="1400" dirty="0">
                <a:solidFill>
                  <a:schemeClr val="bg1"/>
                </a:solidFill>
                <a:latin typeface="Times New Roman" panose="02020603050405020304" pitchFamily="18" charset="0"/>
                <a:cs typeface="Times New Roman" panose="02020603050405020304" pitchFamily="18" charset="0"/>
              </a:rPr>
              <a:t> </a:t>
            </a:r>
            <a:r>
              <a:rPr lang="en-US" sz="1400" dirty="0" err="1">
                <a:solidFill>
                  <a:schemeClr val="bg1"/>
                </a:solidFill>
                <a:latin typeface="Times New Roman" panose="02020603050405020304" pitchFamily="18" charset="0"/>
                <a:cs typeface="Times New Roman" panose="02020603050405020304" pitchFamily="18" charset="0"/>
              </a:rPr>
              <a:t>Myung</a:t>
            </a:r>
            <a:r>
              <a:rPr lang="en-US" sz="1400" dirty="0">
                <a:solidFill>
                  <a:schemeClr val="bg1"/>
                </a:solidFill>
                <a:latin typeface="Times New Roman" panose="02020603050405020304" pitchFamily="18" charset="0"/>
                <a:cs typeface="Times New Roman" panose="02020603050405020304" pitchFamily="18" charset="0"/>
              </a:rPr>
              <a:t> “Real-Time Human Pose Estimation and Gesture Recognition from depth Images Using </a:t>
            </a:r>
            <a:r>
              <a:rPr lang="en-US" sz="1400" dirty="0" err="1">
                <a:solidFill>
                  <a:schemeClr val="bg1"/>
                </a:solidFill>
                <a:latin typeface="Times New Roman" panose="02020603050405020304" pitchFamily="18" charset="0"/>
                <a:cs typeface="Times New Roman" panose="02020603050405020304" pitchFamily="18" charset="0"/>
              </a:rPr>
              <a:t>Superpixels</a:t>
            </a:r>
            <a:r>
              <a:rPr lang="en-US" sz="1400" dirty="0">
                <a:solidFill>
                  <a:schemeClr val="bg1"/>
                </a:solidFill>
                <a:latin typeface="Times New Roman" panose="02020603050405020304" pitchFamily="18" charset="0"/>
                <a:cs typeface="Times New Roman" panose="02020603050405020304" pitchFamily="18" charset="0"/>
              </a:rPr>
              <a:t> and SVM classifier.”- Sensors 2015, 15, 12410-12427; doi:10.3390/s150612410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en-IN" sz="4400" dirty="0"/>
          </a:p>
          <a:p>
            <a:pPr algn="ctr">
              <a:buNone/>
            </a:pPr>
            <a:endParaRPr lang="en-IN" sz="4400" dirty="0"/>
          </a:p>
        </p:txBody>
      </p:sp>
      <p:sp>
        <p:nvSpPr>
          <p:cNvPr id="2" name="TextBox 1"/>
          <p:cNvSpPr txBox="1"/>
          <p:nvPr/>
        </p:nvSpPr>
        <p:spPr>
          <a:xfrm>
            <a:off x="152400" y="1066800"/>
            <a:ext cx="9122562" cy="2939266"/>
          </a:xfrm>
          <a:prstGeom prst="rect">
            <a:avLst/>
          </a:prstGeom>
          <a:noFill/>
        </p:spPr>
        <p:txBody>
          <a:bodyPr wrap="none" rtlCol="0">
            <a:spAutoFit/>
          </a:bodyPr>
          <a:lstStyle/>
          <a:p>
            <a:pPr marL="88900" marR="86995" algn="just">
              <a:spcBef>
                <a:spcPts val="0"/>
              </a:spcBef>
              <a:spcAft>
                <a:spcPts val="0"/>
              </a:spcAft>
            </a:pPr>
            <a:r>
              <a:rPr lang="en-US" sz="1200" b="1" dirty="0">
                <a:solidFill>
                  <a:srgbClr val="00000A"/>
                </a:solidFill>
                <a:latin typeface="Times New Roman" panose="02020603050405020304" pitchFamily="18" charset="0"/>
                <a:ea typeface="Times New Roman" panose="02020603050405020304" pitchFamily="18" charset="0"/>
              </a:rPr>
              <a:t>In paper [1] </a:t>
            </a:r>
            <a:r>
              <a:rPr lang="en-US" sz="1200" b="1" dirty="0">
                <a:latin typeface="Times New Roman" panose="02020603050405020304" pitchFamily="18" charset="0"/>
                <a:ea typeface="Times New Roman" panose="02020603050405020304" pitchFamily="18" charset="0"/>
              </a:rPr>
              <a:t>Real-Time</a:t>
            </a:r>
            <a:r>
              <a:rPr lang="en-US" sz="1200" b="1" spc="11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suspecious</a:t>
            </a:r>
            <a:r>
              <a:rPr lang="en-US" sz="1200" b="1" spc="11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Detection</a:t>
            </a:r>
            <a:r>
              <a:rPr lang="en-US" sz="1200" b="1" spc="11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and</a:t>
            </a:r>
            <a:r>
              <a:rPr lang="en-US" sz="1200" b="1" spc="11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Localization</a:t>
            </a:r>
            <a:r>
              <a:rPr lang="en-US" sz="1200" b="1" spc="11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in</a:t>
            </a:r>
            <a:r>
              <a:rPr lang="en-US" sz="1200" b="1" spc="11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Crowded</a:t>
            </a:r>
            <a:r>
              <a:rPr lang="en-US" sz="1200" b="1" spc="11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Scenes. [Mohammad</a:t>
            </a:r>
            <a:r>
              <a:rPr lang="en-US" sz="1200" b="1" spc="-40"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Sabokrou</a:t>
            </a:r>
            <a:r>
              <a:rPr lang="en-US" sz="1200" b="1" spc="-4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a:t>
            </a:r>
            <a:r>
              <a:rPr lang="en-US" sz="1200" b="1" spc="-35"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Mahmood</a:t>
            </a:r>
            <a:r>
              <a:rPr lang="en-US" sz="1200" b="1" spc="-40"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Fathy</a:t>
            </a:r>
            <a:r>
              <a:rPr lang="en-US" sz="1200" b="1" dirty="0">
                <a:latin typeface="Times New Roman" panose="02020603050405020304" pitchFamily="18" charset="0"/>
                <a:ea typeface="Times New Roman" panose="02020603050405020304" pitchFamily="18" charset="0"/>
              </a:rPr>
              <a:t>]</a:t>
            </a:r>
            <a:r>
              <a:rPr lang="en-US" sz="1200" dirty="0">
                <a:latin typeface="Times New Roman" panose="02020603050405020304" pitchFamily="18" charset="0"/>
                <a:ea typeface="Times New Roman" panose="02020603050405020304" pitchFamily="18" charset="0"/>
              </a:rPr>
              <a:t> </a:t>
            </a:r>
          </a:p>
          <a:p>
            <a:pPr marL="88900" marR="86995" indent="-1270" algn="just">
              <a:spcBef>
                <a:spcPts val="0"/>
              </a:spcBef>
              <a:spcAft>
                <a:spcPts val="0"/>
              </a:spcAft>
            </a:pPr>
            <a:r>
              <a:rPr lang="en-US" sz="1200" b="1" dirty="0">
                <a:solidFill>
                  <a:srgbClr val="00000A"/>
                </a:solidFill>
                <a:latin typeface="Times New Roman" panose="02020603050405020304" pitchFamily="18" charset="0"/>
                <a:ea typeface="Times New Roman" panose="02020603050405020304" pitchFamily="18" charset="0"/>
              </a:rPr>
              <a:t>In</a:t>
            </a:r>
            <a:r>
              <a:rPr lang="en-US" sz="1200" b="1" spc="-50" dirty="0">
                <a:solidFill>
                  <a:srgbClr val="00000A"/>
                </a:solidFill>
                <a:latin typeface="Times New Roman" panose="02020603050405020304" pitchFamily="18" charset="0"/>
                <a:ea typeface="Times New Roman" panose="02020603050405020304" pitchFamily="18" charset="0"/>
              </a:rPr>
              <a:t> </a:t>
            </a:r>
            <a:r>
              <a:rPr lang="en-US" sz="1200" b="1" dirty="0">
                <a:solidFill>
                  <a:srgbClr val="00000A"/>
                </a:solidFill>
                <a:latin typeface="Times New Roman" panose="02020603050405020304" pitchFamily="18" charset="0"/>
                <a:ea typeface="Times New Roman" panose="02020603050405020304" pitchFamily="18" charset="0"/>
              </a:rPr>
              <a:t>paper</a:t>
            </a:r>
            <a:r>
              <a:rPr lang="en-US" sz="1200" b="1" spc="-45" dirty="0">
                <a:solidFill>
                  <a:srgbClr val="00000A"/>
                </a:solidFill>
                <a:latin typeface="Times New Roman" panose="02020603050405020304" pitchFamily="18" charset="0"/>
                <a:ea typeface="Times New Roman" panose="02020603050405020304" pitchFamily="18" charset="0"/>
              </a:rPr>
              <a:t> </a:t>
            </a:r>
            <a:r>
              <a:rPr lang="en-US" sz="1200" b="1" dirty="0">
                <a:solidFill>
                  <a:srgbClr val="00000A"/>
                </a:solidFill>
                <a:latin typeface="Times New Roman" panose="02020603050405020304" pitchFamily="18" charset="0"/>
                <a:ea typeface="Times New Roman" panose="02020603050405020304" pitchFamily="18" charset="0"/>
              </a:rPr>
              <a:t>[2]</a:t>
            </a:r>
            <a:r>
              <a:rPr lang="en-US" sz="1200" b="1" dirty="0">
                <a:latin typeface="Times New Roman" panose="02020603050405020304" pitchFamily="18" charset="0"/>
                <a:ea typeface="Times New Roman" panose="02020603050405020304" pitchFamily="18" charset="0"/>
              </a:rPr>
              <a:t> Learning</a:t>
            </a:r>
            <a:r>
              <a:rPr lang="en-US" sz="1200" b="1" spc="-4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Temporal</a:t>
            </a:r>
            <a:r>
              <a:rPr lang="en-US" sz="1200" b="1" spc="-4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Regularity</a:t>
            </a:r>
            <a:r>
              <a:rPr lang="en-US" sz="1200" b="1" spc="-5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in</a:t>
            </a:r>
            <a:r>
              <a:rPr lang="en-US" sz="1200" b="1" spc="-4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Video</a:t>
            </a:r>
            <a:r>
              <a:rPr lang="en-US" sz="1200" b="1" spc="-4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Sequences</a:t>
            </a:r>
            <a:r>
              <a:rPr lang="en-US" sz="1200" b="1" dirty="0">
                <a:solidFill>
                  <a:srgbClr val="00000A"/>
                </a:solidFill>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Mahmudul</a:t>
            </a:r>
            <a:r>
              <a:rPr lang="en-US" sz="1200" b="1" spc="-40"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Hasan</a:t>
            </a:r>
            <a:r>
              <a:rPr lang="en-US" sz="1200" b="1" spc="-40"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Jonghyun</a:t>
            </a:r>
            <a:r>
              <a:rPr lang="en-US" sz="1200" b="1" spc="-4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Choi]</a:t>
            </a:r>
            <a:endParaRPr lang="en-US" sz="1200" dirty="0">
              <a:latin typeface="Times New Roman" panose="02020603050405020304" pitchFamily="18" charset="0"/>
              <a:ea typeface="Times New Roman" panose="02020603050405020304" pitchFamily="18" charset="0"/>
            </a:endParaRPr>
          </a:p>
          <a:p>
            <a:pPr marL="88900" marR="86995" indent="-1270" algn="just">
              <a:spcBef>
                <a:spcPts val="0"/>
              </a:spcBef>
              <a:spcAft>
                <a:spcPts val="0"/>
              </a:spcAft>
            </a:pPr>
            <a:r>
              <a:rPr lang="en-US" sz="1200" b="1" dirty="0">
                <a:solidFill>
                  <a:srgbClr val="00000A"/>
                </a:solidFill>
                <a:latin typeface="Times New Roman" panose="02020603050405020304" pitchFamily="18" charset="0"/>
                <a:ea typeface="Times New Roman" panose="02020603050405020304" pitchFamily="18" charset="0"/>
              </a:rPr>
              <a:t>In</a:t>
            </a:r>
            <a:r>
              <a:rPr lang="en-US" sz="1200" b="1" spc="-35" dirty="0">
                <a:solidFill>
                  <a:srgbClr val="00000A"/>
                </a:solidFill>
                <a:latin typeface="Times New Roman" panose="02020603050405020304" pitchFamily="18" charset="0"/>
                <a:ea typeface="Times New Roman" panose="02020603050405020304" pitchFamily="18" charset="0"/>
              </a:rPr>
              <a:t> </a:t>
            </a:r>
            <a:r>
              <a:rPr lang="en-US" sz="1200" b="1" dirty="0">
                <a:solidFill>
                  <a:srgbClr val="00000A"/>
                </a:solidFill>
                <a:latin typeface="Times New Roman" panose="02020603050405020304" pitchFamily="18" charset="0"/>
                <a:ea typeface="Times New Roman" panose="02020603050405020304" pitchFamily="18" charset="0"/>
              </a:rPr>
              <a:t>paper</a:t>
            </a:r>
            <a:r>
              <a:rPr lang="en-US" sz="1200" b="1" spc="-30" dirty="0">
                <a:solidFill>
                  <a:srgbClr val="00000A"/>
                </a:solidFill>
                <a:latin typeface="Times New Roman" panose="02020603050405020304" pitchFamily="18" charset="0"/>
                <a:ea typeface="Times New Roman" panose="02020603050405020304" pitchFamily="18" charset="0"/>
              </a:rPr>
              <a:t> </a:t>
            </a:r>
            <a:r>
              <a:rPr lang="en-US" sz="1200" b="1" dirty="0">
                <a:solidFill>
                  <a:srgbClr val="00000A"/>
                </a:solidFill>
                <a:latin typeface="Times New Roman" panose="02020603050405020304" pitchFamily="18" charset="0"/>
                <a:ea typeface="Times New Roman" panose="02020603050405020304" pitchFamily="18" charset="0"/>
              </a:rPr>
              <a:t>[3]</a:t>
            </a:r>
            <a:r>
              <a:rPr lang="en-US" sz="1200" b="1" spc="-35" dirty="0">
                <a:solidFill>
                  <a:srgbClr val="00000A"/>
                </a:solidFill>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suspecious</a:t>
            </a:r>
            <a:r>
              <a:rPr lang="en-US" sz="1200" b="1" spc="-7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Detection</a:t>
            </a:r>
            <a:r>
              <a:rPr lang="en-US" sz="1200" b="1" spc="-7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in</a:t>
            </a:r>
            <a:r>
              <a:rPr lang="en-US" sz="1200" b="1" spc="-7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Video</a:t>
            </a:r>
            <a:r>
              <a:rPr lang="en-US" sz="1200" b="1" spc="-7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Using</a:t>
            </a:r>
            <a:r>
              <a:rPr lang="en-US" sz="1200" b="1" spc="-7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Predictive</a:t>
            </a:r>
            <a:r>
              <a:rPr lang="en-US" sz="1200" b="1" spc="-7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Convolutional</a:t>
            </a:r>
            <a:r>
              <a:rPr lang="en-US" sz="1200" b="1" spc="-7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Long</a:t>
            </a:r>
            <a:r>
              <a:rPr lang="en-US" sz="1200" b="1" spc="-29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Short-Term</a:t>
            </a:r>
            <a:r>
              <a:rPr lang="en-US" sz="1200" b="1" spc="-1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Memory</a:t>
            </a:r>
            <a:r>
              <a:rPr lang="en-US" sz="1200" b="1" spc="-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Networks [Jefferson</a:t>
            </a:r>
            <a:r>
              <a:rPr lang="en-US" sz="1200" b="1" spc="-5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Ryan</a:t>
            </a:r>
            <a:r>
              <a:rPr lang="en-US" sz="1200" b="1" spc="-50"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Medel</a:t>
            </a:r>
            <a:r>
              <a:rPr lang="en-US" sz="1200" b="1" dirty="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88900" marR="86995" indent="-1270" algn="just">
              <a:spcBef>
                <a:spcPts val="0"/>
              </a:spcBef>
              <a:spcAft>
                <a:spcPts val="0"/>
              </a:spcAft>
            </a:pPr>
            <a:r>
              <a:rPr lang="en-US" sz="1200" b="1" dirty="0">
                <a:solidFill>
                  <a:srgbClr val="00000A"/>
                </a:solidFill>
                <a:latin typeface="Times New Roman" panose="02020603050405020304" pitchFamily="18" charset="0"/>
                <a:ea typeface="Times New Roman" panose="02020603050405020304" pitchFamily="18" charset="0"/>
              </a:rPr>
              <a:t>In paper [4] </a:t>
            </a:r>
            <a:r>
              <a:rPr lang="en-US" sz="1200" b="1" dirty="0">
                <a:latin typeface="Times New Roman" panose="02020603050405020304" pitchFamily="18" charset="0"/>
                <a:ea typeface="Times New Roman" panose="02020603050405020304" pitchFamily="18" charset="0"/>
              </a:rPr>
              <a:t>Abnormal</a:t>
            </a:r>
            <a:r>
              <a:rPr lang="en-US" sz="1200" b="1" spc="-3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Event</a:t>
            </a:r>
            <a:r>
              <a:rPr lang="en-US" sz="1200" b="1" spc="-3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Detection</a:t>
            </a:r>
            <a:r>
              <a:rPr lang="en-US" sz="1200" b="1" spc="-3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in</a:t>
            </a:r>
            <a:r>
              <a:rPr lang="en-US" sz="1200" b="1" spc="-3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Videos</a:t>
            </a:r>
            <a:r>
              <a:rPr lang="en-US" sz="1200" b="1" spc="-3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using</a:t>
            </a:r>
            <a:r>
              <a:rPr lang="en-US" sz="1200" b="1" spc="-3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Spatiotemporal</a:t>
            </a:r>
            <a:r>
              <a:rPr lang="en-US" sz="1200" b="1" spc="-3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Auto encoder. [Yong</a:t>
            </a:r>
            <a:r>
              <a:rPr lang="en-US" sz="1200" b="1" spc="-50"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Shean</a:t>
            </a:r>
            <a:r>
              <a:rPr lang="en-US" sz="1200" b="1" spc="-4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Chong]</a:t>
            </a:r>
            <a:endParaRPr lang="en-US" sz="1200" dirty="0">
              <a:latin typeface="Times New Roman" panose="02020603050405020304" pitchFamily="18" charset="0"/>
              <a:ea typeface="Times New Roman" panose="02020603050405020304" pitchFamily="18" charset="0"/>
            </a:endParaRPr>
          </a:p>
          <a:p>
            <a:pPr marL="87630" marR="0" indent="369570" algn="just">
              <a:spcBef>
                <a:spcPts val="15"/>
              </a:spcBef>
              <a:spcAft>
                <a:spcPts val="0"/>
              </a:spcAft>
            </a:pPr>
            <a:r>
              <a:rPr lang="en-US" sz="1200" dirty="0">
                <a:latin typeface="Times New Roman" panose="02020603050405020304" pitchFamily="18" charset="0"/>
                <a:ea typeface="Times New Roman" panose="02020603050405020304" pitchFamily="18" charset="0"/>
              </a:rPr>
              <a:t> </a:t>
            </a:r>
          </a:p>
          <a:p>
            <a:pPr marL="88900" marR="86995" indent="-1270" algn="just">
              <a:spcBef>
                <a:spcPts val="0"/>
              </a:spcBef>
              <a:spcAft>
                <a:spcPts val="0"/>
              </a:spcAft>
            </a:pPr>
            <a:r>
              <a:rPr lang="en-US" sz="1200" b="1" dirty="0">
                <a:solidFill>
                  <a:srgbClr val="00000A"/>
                </a:solidFill>
                <a:latin typeface="Times New Roman" panose="02020603050405020304" pitchFamily="18" charset="0"/>
                <a:ea typeface="Times New Roman" panose="02020603050405020304" pitchFamily="18" charset="0"/>
              </a:rPr>
              <a:t>In paper [5]</a:t>
            </a:r>
            <a:r>
              <a:rPr lang="en-US" sz="1200" b="1" dirty="0">
                <a:latin typeface="Times New Roman" panose="02020603050405020304" pitchFamily="18" charset="0"/>
                <a:ea typeface="Times New Roman" panose="02020603050405020304" pitchFamily="18" charset="0"/>
              </a:rPr>
              <a:t> Unrolled</a:t>
            </a:r>
            <a:r>
              <a:rPr lang="en-US" sz="1200" b="1" spc="-2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Optimization</a:t>
            </a:r>
            <a:r>
              <a:rPr lang="en-US" sz="1200" b="1" spc="-2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with</a:t>
            </a:r>
            <a:r>
              <a:rPr lang="en-US" sz="1200" b="1" spc="-2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Deep</a:t>
            </a:r>
            <a:r>
              <a:rPr lang="en-US" sz="1200" b="1" spc="-2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Priors. [Steven</a:t>
            </a:r>
            <a:r>
              <a:rPr lang="en-US" sz="1200" b="1" spc="-7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Diamond</a:t>
            </a:r>
            <a:r>
              <a:rPr lang="en-US" sz="1200" b="1" spc="-6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Vincent</a:t>
            </a:r>
            <a:r>
              <a:rPr lang="en-US" sz="1200" b="1" spc="-65"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Sitzmann</a:t>
            </a:r>
            <a:r>
              <a:rPr lang="en-US" sz="1200" b="1" dirty="0">
                <a:latin typeface="Times New Roman" panose="02020603050405020304" pitchFamily="18" charset="0"/>
                <a:ea typeface="Times New Roman" panose="02020603050405020304" pitchFamily="18" charset="0"/>
              </a:rPr>
              <a:t>]</a:t>
            </a:r>
            <a:r>
              <a:rPr lang="en-US" sz="1200" dirty="0">
                <a:latin typeface="Times New Roman" panose="02020603050405020304" pitchFamily="18" charset="0"/>
                <a:ea typeface="Times New Roman" panose="02020603050405020304" pitchFamily="18" charset="0"/>
              </a:rPr>
              <a:t> </a:t>
            </a:r>
          </a:p>
          <a:p>
            <a:pPr marL="88900" marR="86995" indent="-1270" algn="just">
              <a:spcBef>
                <a:spcPts val="0"/>
              </a:spcBef>
              <a:spcAft>
                <a:spcPts val="0"/>
              </a:spcAft>
            </a:pPr>
            <a:r>
              <a:rPr lang="en-US" sz="1200" b="1" dirty="0">
                <a:solidFill>
                  <a:srgbClr val="00000A"/>
                </a:solidFill>
                <a:latin typeface="Times New Roman" panose="02020603050405020304" pitchFamily="18" charset="0"/>
                <a:ea typeface="Times New Roman" panose="02020603050405020304" pitchFamily="18" charset="0"/>
              </a:rPr>
              <a:t>In paper [6] </a:t>
            </a:r>
            <a:r>
              <a:rPr lang="en-US" sz="1200" b="1" dirty="0">
                <a:latin typeface="Times New Roman" panose="02020603050405020304" pitchFamily="18" charset="0"/>
                <a:ea typeface="Times New Roman" panose="02020603050405020304" pitchFamily="18" charset="0"/>
              </a:rPr>
              <a:t>A Revisit of Sparse Coding Based suspecious Detection in Stacked</a:t>
            </a:r>
            <a:r>
              <a:rPr lang="en-US" sz="1200" b="1" spc="-28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RNN</a:t>
            </a:r>
            <a:r>
              <a:rPr lang="en-US" sz="1200" b="1" spc="-1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Framework.[</a:t>
            </a:r>
            <a:r>
              <a:rPr lang="en-US" sz="1200" b="1" spc="-5" dirty="0" err="1">
                <a:latin typeface="Times New Roman" panose="02020603050405020304" pitchFamily="18" charset="0"/>
                <a:ea typeface="Times New Roman" panose="02020603050405020304" pitchFamily="18" charset="0"/>
              </a:rPr>
              <a:t>Weixin</a:t>
            </a:r>
            <a:r>
              <a:rPr lang="en-US" sz="1200" b="1" spc="-65"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Luo</a:t>
            </a:r>
            <a:r>
              <a:rPr lang="en-US" sz="1200" b="1" dirty="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87630" marR="0" indent="369570" algn="just">
              <a:spcBef>
                <a:spcPts val="0"/>
              </a:spcBef>
              <a:spcAft>
                <a:spcPts val="0"/>
              </a:spcAft>
            </a:pPr>
            <a:r>
              <a:rPr lang="en-US" sz="1200" b="1" dirty="0">
                <a:latin typeface="Times New Roman"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88900" marR="86995" indent="-1270" algn="just">
              <a:spcBef>
                <a:spcPts val="0"/>
              </a:spcBef>
              <a:spcAft>
                <a:spcPts val="0"/>
              </a:spcAft>
            </a:pPr>
            <a:r>
              <a:rPr lang="en-US" sz="1200" b="1" dirty="0">
                <a:solidFill>
                  <a:srgbClr val="00000A"/>
                </a:solidFill>
                <a:latin typeface="Times New Roman" panose="02020603050405020304" pitchFamily="18" charset="0"/>
                <a:ea typeface="Times New Roman" panose="02020603050405020304" pitchFamily="18" charset="0"/>
              </a:rPr>
              <a:t>In Paper [7] </a:t>
            </a:r>
            <a:r>
              <a:rPr lang="en-US" sz="1200" b="1" dirty="0">
                <a:latin typeface="Times New Roman" panose="02020603050405020304" pitchFamily="18" charset="0"/>
                <a:ea typeface="Times New Roman" panose="02020603050405020304" pitchFamily="18" charset="0"/>
              </a:rPr>
              <a:t>Connections Between Nuclear-Norm and </a:t>
            </a:r>
            <a:r>
              <a:rPr lang="en-US" sz="1200" b="1" dirty="0" err="1">
                <a:latin typeface="Times New Roman" panose="02020603050405020304" pitchFamily="18" charset="0"/>
                <a:ea typeface="Times New Roman" panose="02020603050405020304" pitchFamily="18" charset="0"/>
              </a:rPr>
              <a:t>FrobeniusNorm</a:t>
            </a:r>
            <a:r>
              <a:rPr lang="en-US" sz="1200" b="1" dirty="0">
                <a:latin typeface="Times New Roman" panose="02020603050405020304" pitchFamily="18" charset="0"/>
                <a:ea typeface="Times New Roman" panose="02020603050405020304" pitchFamily="18" charset="0"/>
              </a:rPr>
              <a:t>-Based</a:t>
            </a:r>
            <a:r>
              <a:rPr lang="en-US" sz="1200" b="1" spc="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Representations. [Xi</a:t>
            </a:r>
            <a:r>
              <a:rPr lang="en-US" sz="1200" b="1" spc="-30"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Peng</a:t>
            </a:r>
            <a:r>
              <a:rPr lang="en-US" sz="1200" b="1" dirty="0">
                <a:latin typeface="Times New Roman" panose="02020603050405020304" pitchFamily="18" charset="0"/>
                <a:ea typeface="Times New Roman" panose="02020603050405020304" pitchFamily="18" charset="0"/>
              </a:rPr>
              <a:t>,</a:t>
            </a:r>
            <a:r>
              <a:rPr lang="en-US" sz="1200" b="1" spc="-30"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Canyi</a:t>
            </a:r>
            <a:r>
              <a:rPr lang="en-US" sz="1200" b="1" spc="-2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Lu,</a:t>
            </a:r>
            <a:r>
              <a:rPr lang="en-US" sz="1200" b="1" spc="-3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Zhang</a:t>
            </a:r>
            <a:r>
              <a:rPr lang="en-US" sz="1200" b="1" spc="-2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Y]</a:t>
            </a:r>
            <a:endParaRPr lang="en-US" sz="1200" dirty="0">
              <a:latin typeface="Times New Roman" panose="02020603050405020304" pitchFamily="18" charset="0"/>
              <a:ea typeface="Times New Roman" panose="02020603050405020304" pitchFamily="18" charset="0"/>
            </a:endParaRPr>
          </a:p>
          <a:p>
            <a:pPr marL="87630" marR="0" indent="369570" algn="just">
              <a:spcBef>
                <a:spcPts val="0"/>
              </a:spcBef>
              <a:spcAft>
                <a:spcPts val="0"/>
              </a:spcAft>
            </a:pPr>
            <a:r>
              <a:rPr lang="en-US" sz="1200" dirty="0">
                <a:latin typeface="Times New Roman" panose="02020603050405020304" pitchFamily="18" charset="0"/>
                <a:ea typeface="Times New Roman" panose="02020603050405020304" pitchFamily="18" charset="0"/>
              </a:rPr>
              <a:t> </a:t>
            </a:r>
          </a:p>
          <a:p>
            <a:pPr marL="87630" marR="86995" algn="just">
              <a:spcBef>
                <a:spcPts val="335"/>
              </a:spcBef>
              <a:spcAft>
                <a:spcPts val="0"/>
              </a:spcAft>
            </a:pPr>
            <a:r>
              <a:rPr lang="en-US" sz="1200" b="1" dirty="0">
                <a:solidFill>
                  <a:srgbClr val="00000A"/>
                </a:solidFill>
                <a:latin typeface="Times New Roman" panose="02020603050405020304" pitchFamily="18" charset="0"/>
                <a:ea typeface="Times New Roman" panose="02020603050405020304" pitchFamily="18" charset="0"/>
              </a:rPr>
              <a:t>In Paper [8], </a:t>
            </a:r>
            <a:r>
              <a:rPr lang="en-US" sz="1200" b="1" dirty="0">
                <a:latin typeface="Times New Roman" panose="02020603050405020304" pitchFamily="18" charset="0"/>
                <a:ea typeface="Times New Roman" panose="02020603050405020304" pitchFamily="18" charset="0"/>
              </a:rPr>
              <a:t>A</a:t>
            </a:r>
            <a:r>
              <a:rPr lang="en-US" sz="1200" b="1" spc="-2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Review</a:t>
            </a:r>
            <a:r>
              <a:rPr lang="en-US" sz="1200" b="1" spc="-3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of</a:t>
            </a:r>
            <a:r>
              <a:rPr lang="en-US" sz="1200" b="1" spc="-2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Human</a:t>
            </a:r>
            <a:r>
              <a:rPr lang="en-US" sz="1200" b="1" spc="-3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suspecious</a:t>
            </a:r>
            <a:r>
              <a:rPr lang="en-US" sz="1200" b="1" spc="-2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activity</a:t>
            </a:r>
            <a:r>
              <a:rPr lang="en-US" sz="1200" b="1" spc="-2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from</a:t>
            </a:r>
            <a:r>
              <a:rPr lang="en-US" sz="1200" b="1" spc="-3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Single</a:t>
            </a:r>
            <a:r>
              <a:rPr lang="en-US" sz="1200" b="1" spc="-2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Image [</a:t>
            </a:r>
            <a:r>
              <a:rPr lang="en-US" sz="1200" b="1" dirty="0" err="1">
                <a:latin typeface="Times New Roman" panose="02020603050405020304" pitchFamily="18" charset="0"/>
                <a:ea typeface="Times New Roman" panose="02020603050405020304" pitchFamily="18" charset="0"/>
              </a:rPr>
              <a:t>Naimat</a:t>
            </a:r>
            <a:r>
              <a:rPr lang="en-US" sz="1200" b="1" spc="-70"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Ullah</a:t>
            </a:r>
            <a:r>
              <a:rPr lang="en-US" sz="1200" b="1" spc="-7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Khan,</a:t>
            </a:r>
            <a:r>
              <a:rPr lang="en-US" sz="1200" b="1" spc="-65"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Wanggen</a:t>
            </a:r>
            <a:r>
              <a:rPr lang="en-US" sz="1200" b="1" spc="-7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Wan]</a:t>
            </a:r>
            <a:endParaRPr lang="en-US" sz="1200" dirty="0">
              <a:latin typeface="Times New Roman" panose="02020603050405020304" pitchFamily="18" charset="0"/>
              <a:ea typeface="Times New Roman" panose="02020603050405020304" pitchFamily="18" charset="0"/>
            </a:endParaRPr>
          </a:p>
          <a:p>
            <a:pPr marL="87630" marR="86995" indent="369570" algn="just">
              <a:spcBef>
                <a:spcPts val="335"/>
              </a:spcBef>
              <a:spcAft>
                <a:spcPts val="0"/>
              </a:spcAft>
            </a:pPr>
            <a:endParaRPr lang="en-US" sz="1200" dirty="0">
              <a:latin typeface="Times New Roman" panose="02020603050405020304" pitchFamily="18" charset="0"/>
              <a:ea typeface="Times New Roman" panose="02020603050405020304" pitchFamily="18" charset="0"/>
            </a:endParaRPr>
          </a:p>
          <a:p>
            <a:pPr>
              <a:spcBef>
                <a:spcPts val="45"/>
              </a:spcBef>
            </a:pPr>
            <a:r>
              <a:rPr lang="en-US" sz="1200" dirty="0">
                <a:latin typeface="Times New Roman" panose="02020603050405020304" pitchFamily="18" charset="0"/>
                <a:ea typeface="Times New Roman" panose="02020603050405020304" pitchFamily="18" charset="0"/>
              </a:rPr>
              <a:t> </a:t>
            </a:r>
          </a:p>
          <a:p>
            <a:pPr marL="87630" marR="87630" algn="just">
              <a:spcBef>
                <a:spcPts val="0"/>
              </a:spcBef>
              <a:spcAft>
                <a:spcPts val="0"/>
              </a:spcAft>
            </a:pPr>
            <a:r>
              <a:rPr lang="en-US" sz="1200" b="1" dirty="0">
                <a:solidFill>
                  <a:srgbClr val="00000A"/>
                </a:solidFill>
                <a:latin typeface="Times New Roman" panose="02020603050405020304" pitchFamily="18" charset="0"/>
                <a:ea typeface="Times New Roman" panose="02020603050405020304" pitchFamily="18" charset="0"/>
              </a:rPr>
              <a:t>In Paper [9], </a:t>
            </a:r>
            <a:r>
              <a:rPr lang="en-US" sz="1200" b="1" dirty="0">
                <a:latin typeface="Times New Roman" panose="02020603050405020304" pitchFamily="18" charset="0"/>
                <a:ea typeface="Times New Roman" panose="02020603050405020304" pitchFamily="18" charset="0"/>
              </a:rPr>
              <a:t>Human</a:t>
            </a:r>
            <a:r>
              <a:rPr lang="en-US" sz="1200" b="1" spc="-2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Pose</a:t>
            </a:r>
            <a:r>
              <a:rPr lang="en-US" sz="1200" b="1" spc="-2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Estimation</a:t>
            </a:r>
            <a:r>
              <a:rPr lang="en-US" sz="1200" b="1" spc="-2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using</a:t>
            </a:r>
            <a:r>
              <a:rPr lang="en-US" sz="1200" b="1" spc="-2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Deep</a:t>
            </a:r>
            <a:r>
              <a:rPr lang="en-US" sz="1200" b="1" spc="-2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Structure</a:t>
            </a:r>
            <a:r>
              <a:rPr lang="en-US" sz="1200" b="1" spc="-2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Guided</a:t>
            </a:r>
            <a:r>
              <a:rPr lang="en-US" sz="1200" b="1" spc="-2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Learning [</a:t>
            </a:r>
            <a:r>
              <a:rPr lang="en-US" sz="1200" b="1" dirty="0" err="1">
                <a:latin typeface="Times New Roman" panose="02020603050405020304" pitchFamily="18" charset="0"/>
                <a:ea typeface="Times New Roman" panose="02020603050405020304" pitchFamily="18" charset="0"/>
              </a:rPr>
              <a:t>Baole</a:t>
            </a:r>
            <a:r>
              <a:rPr lang="en-US" sz="1200" b="1" spc="8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Ai,</a:t>
            </a:r>
            <a:r>
              <a:rPr lang="en-US" sz="1200" b="1" spc="8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Yu</a:t>
            </a:r>
            <a:r>
              <a:rPr lang="en-US" sz="1200" b="1" spc="8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Zhou,</a:t>
            </a:r>
            <a:r>
              <a:rPr lang="en-US" sz="1200" b="1" spc="8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Yao</a:t>
            </a:r>
            <a:r>
              <a:rPr lang="en-US" sz="1200" b="1" spc="8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Yu,</a:t>
            </a:r>
            <a:r>
              <a:rPr lang="en-US" sz="1200" b="1" spc="85" dirty="0">
                <a:latin typeface="Times New Roman" panose="02020603050405020304" pitchFamily="18" charset="0"/>
                <a:ea typeface="Times New Roman" panose="02020603050405020304" pitchFamily="18" charset="0"/>
              </a:rPr>
              <a:t> </a:t>
            </a:r>
            <a:r>
              <a:rPr lang="en-US" sz="1200" b="1" dirty="0" err="1">
                <a:latin typeface="Times New Roman" panose="02020603050405020304" pitchFamily="18" charset="0"/>
                <a:ea typeface="Times New Roman" panose="02020603050405020304" pitchFamily="18" charset="0"/>
              </a:rPr>
              <a:t>Sidan</a:t>
            </a:r>
            <a:r>
              <a:rPr lang="en-US" sz="1200" b="1" spc="85"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Du</a:t>
            </a:r>
            <a:r>
              <a:rPr lang="en-US" sz="1200" b="1" spc="80" dirty="0">
                <a:latin typeface="Times New Roman" panose="02020603050405020304" pitchFamily="18" charset="0"/>
                <a:ea typeface="Times New Roman" panose="02020603050405020304" pitchFamily="18" charset="0"/>
              </a:rPr>
              <a:t> </a:t>
            </a:r>
            <a:r>
              <a:rPr lang="en-US" sz="1200" b="1" dirty="0">
                <a:latin typeface="Times New Roman" panose="02020603050405020304" pitchFamily="18" charset="0"/>
                <a:ea typeface="Times New Roman" panose="02020603050405020304" pitchFamily="18" charset="0"/>
              </a:rPr>
              <a:t>Nanjing]</a:t>
            </a:r>
            <a:endParaRPr lang="en-US" sz="1200" dirty="0">
              <a:latin typeface="Times New Roman" panose="02020603050405020304" pitchFamily="18" charset="0"/>
              <a:ea typeface="Times New Roman" panose="02020603050405020304" pitchFamily="18" charset="0"/>
            </a:endParaRPr>
          </a:p>
          <a:p>
            <a:endParaRPr lang="en-US" sz="1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143356-0D7B-9521-46D6-D597586401BB}"/>
              </a:ext>
            </a:extLst>
          </p:cNvPr>
          <p:cNvSpPr>
            <a:spLocks noGrp="1"/>
          </p:cNvSpPr>
          <p:nvPr>
            <p:ph type="title"/>
          </p:nvPr>
        </p:nvSpPr>
        <p:spPr>
          <a:xfrm>
            <a:off x="533400" y="4495800"/>
            <a:ext cx="8839200" cy="1676400"/>
          </a:xfrm>
        </p:spPr>
        <p:txBody>
          <a:bodyPr/>
          <a:lstStyle/>
          <a:p>
            <a:r>
              <a:rPr lang="en-IN" sz="4000" dirty="0"/>
              <a:t>Thanks</a:t>
            </a:r>
            <a:r>
              <a:rPr lang="en-IN" dirty="0"/>
              <a:t>…</a:t>
            </a:r>
          </a:p>
        </p:txBody>
      </p:sp>
    </p:spTree>
    <p:extLst>
      <p:ext uri="{BB962C8B-B14F-4D97-AF65-F5344CB8AC3E}">
        <p14:creationId xmlns:p14="http://schemas.microsoft.com/office/powerpoint/2010/main" val="9295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3215"/>
            <a:ext cx="8229600" cy="640715"/>
          </a:xfrm>
        </p:spPr>
        <p:txBody>
          <a:bodyPr>
            <a:normAutofit fontScale="90000"/>
          </a:bodyPr>
          <a:lstStyle/>
          <a:p>
            <a:pPr algn="ctr"/>
            <a:r>
              <a:rPr lang="en-US" sz="4000" b="1" dirty="0">
                <a:solidFill>
                  <a:schemeClr val="bg1"/>
                </a:solidFill>
                <a:latin typeface="Times New Roman" panose="02020603050405020304" pitchFamily="18" charset="0"/>
                <a:cs typeface="Times New Roman" panose="02020603050405020304" pitchFamily="18" charset="0"/>
              </a:rPr>
              <a:t>Table of Content</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037590"/>
            <a:ext cx="8229600" cy="5287010"/>
          </a:xfrm>
        </p:spPr>
        <p:txBody>
          <a:bodyPr>
            <a:normAutofit/>
          </a:bodyPr>
          <a:lstStyle/>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Introduction</a:t>
            </a:r>
          </a:p>
          <a:p>
            <a:r>
              <a:rPr lang="en-US" dirty="0">
                <a:solidFill>
                  <a:schemeClr val="bg1"/>
                </a:solidFill>
                <a:latin typeface="Times New Roman" panose="02020603050405020304" pitchFamily="18" charset="0"/>
                <a:cs typeface="Times New Roman" panose="02020603050405020304" pitchFamily="18" charset="0"/>
              </a:rPr>
              <a:t>Objective</a:t>
            </a:r>
          </a:p>
          <a:p>
            <a:r>
              <a:rPr lang="en-US" dirty="0">
                <a:solidFill>
                  <a:schemeClr val="bg1"/>
                </a:solidFill>
                <a:latin typeface="Times New Roman" panose="02020603050405020304" pitchFamily="18" charset="0"/>
                <a:cs typeface="Times New Roman" panose="02020603050405020304" pitchFamily="18" charset="0"/>
              </a:rPr>
              <a:t>Problem statement</a:t>
            </a:r>
          </a:p>
          <a:p>
            <a:r>
              <a:rPr lang="en-US" dirty="0">
                <a:solidFill>
                  <a:schemeClr val="bg1"/>
                </a:solidFill>
                <a:latin typeface="Times New Roman" panose="02020603050405020304" pitchFamily="18" charset="0"/>
                <a:cs typeface="Times New Roman" panose="02020603050405020304" pitchFamily="18" charset="0"/>
              </a:rPr>
              <a:t>Literature Survey</a:t>
            </a:r>
          </a:p>
          <a:p>
            <a:r>
              <a:rPr lang="en-US" dirty="0">
                <a:solidFill>
                  <a:schemeClr val="bg1"/>
                </a:solidFill>
                <a:latin typeface="Times New Roman" panose="02020603050405020304" pitchFamily="18" charset="0"/>
                <a:cs typeface="Times New Roman" panose="02020603050405020304" pitchFamily="18" charset="0"/>
              </a:rPr>
              <a:t>System Architecture</a:t>
            </a:r>
          </a:p>
          <a:p>
            <a:r>
              <a:rPr lang="en-US" dirty="0">
                <a:solidFill>
                  <a:schemeClr val="bg1"/>
                </a:solidFill>
                <a:latin typeface="Times New Roman" panose="02020603050405020304" pitchFamily="18" charset="0"/>
                <a:cs typeface="Times New Roman" panose="02020603050405020304" pitchFamily="18" charset="0"/>
              </a:rPr>
              <a:t>Methodology</a:t>
            </a:r>
          </a:p>
          <a:p>
            <a:r>
              <a:rPr lang="en-US" dirty="0">
                <a:solidFill>
                  <a:schemeClr val="bg1"/>
                </a:solidFill>
                <a:latin typeface="Times New Roman" panose="02020603050405020304" pitchFamily="18" charset="0"/>
                <a:cs typeface="Times New Roman" panose="02020603050405020304" pitchFamily="18" charset="0"/>
              </a:rPr>
              <a:t>Hardware &amp; Software Requirement</a:t>
            </a:r>
          </a:p>
          <a:p>
            <a:r>
              <a:rPr lang="en-US" dirty="0">
                <a:solidFill>
                  <a:schemeClr val="bg1"/>
                </a:solidFill>
                <a:latin typeface="Times New Roman" panose="02020603050405020304" pitchFamily="18" charset="0"/>
                <a:cs typeface="Times New Roman" panose="02020603050405020304" pitchFamily="18" charset="0"/>
              </a:rPr>
              <a:t>Result</a:t>
            </a:r>
          </a:p>
          <a:p>
            <a:r>
              <a:rPr lang="en-IN" dirty="0">
                <a:solidFill>
                  <a:schemeClr val="bg1"/>
                </a:solidFill>
                <a:latin typeface="Times New Roman" panose="02020603050405020304" pitchFamily="18" charset="0"/>
                <a:cs typeface="Times New Roman" panose="02020603050405020304" pitchFamily="18" charset="0"/>
              </a:rPr>
              <a:t>Conclusion</a:t>
            </a:r>
          </a:p>
          <a:p>
            <a:r>
              <a:rPr lang="en-IN" dirty="0">
                <a:solidFill>
                  <a:schemeClr val="bg1"/>
                </a:solidFill>
                <a:latin typeface="Times New Roman" panose="02020603050405020304" pitchFamily="18" charset="0"/>
                <a:cs typeface="Times New Roman" panose="02020603050405020304" pitchFamily="18" charset="0"/>
              </a:rPr>
              <a:t>References </a:t>
            </a:r>
          </a:p>
          <a:p>
            <a:endParaRPr lang="en-IN"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pPr algn="ctr"/>
            <a:r>
              <a:rPr lang="en-US" sz="3600" b="1" dirty="0">
                <a:latin typeface="Times New Roman" panose="02020603050405020304" pitchFamily="18" charset="0"/>
                <a:cs typeface="Times New Roman" panose="02020603050405020304" pitchFamily="18" charset="0"/>
              </a:rPr>
              <a:t>  </a:t>
            </a:r>
            <a:r>
              <a:rPr lang="en-US" sz="3600" b="1" dirty="0">
                <a:solidFill>
                  <a:schemeClr val="bg1"/>
                </a:solidFill>
                <a:latin typeface="Times New Roman" panose="02020603050405020304" pitchFamily="18" charset="0"/>
                <a:cs typeface="Times New Roman" panose="02020603050405020304" pitchFamily="18" charset="0"/>
              </a:rPr>
              <a:t>Introduction</a:t>
            </a:r>
            <a:endParaRPr lang="en-US" sz="3600" dirty="0">
              <a:solidFill>
                <a:schemeClr val="bg1"/>
              </a:solidFill>
            </a:endParaRPr>
          </a:p>
        </p:txBody>
      </p:sp>
      <p:sp>
        <p:nvSpPr>
          <p:cNvPr id="5" name="Rectangle 4"/>
          <p:cNvSpPr/>
          <p:nvPr/>
        </p:nvSpPr>
        <p:spPr>
          <a:xfrm>
            <a:off x="471055" y="1371600"/>
            <a:ext cx="8077200" cy="5078313"/>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We plan to build an application for detection of Suspicious activity of people in public places in real time. will be using deep learning and neural networks to train our system.</a:t>
            </a:r>
          </a:p>
          <a:p>
            <a:pPr marL="285750" indent="-285750">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This model will then be deployed as a mobile and desktop app which will take real time CCTV footage as input and show an alert on the administrator’s device if some suspicious pose is found.</a:t>
            </a:r>
          </a:p>
          <a:p>
            <a:pPr marL="285750" indent="-285750">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Human Suspicious activity is related to identifying human behavior  and possibly tracking their movements.</a:t>
            </a:r>
          </a:p>
          <a:p>
            <a:pPr marL="285750" indent="-285750">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Compared to image data domain, there is relatively little work on applying CNNs to video classification.</a:t>
            </a:r>
          </a:p>
          <a:p>
            <a:pPr>
              <a:lnSpc>
                <a:spcPct val="150000"/>
              </a:lnSpc>
              <a:buNone/>
            </a:pPr>
            <a:endParaRPr lang="en-US" dirty="0">
              <a:solidFill>
                <a:schemeClr val="bg1"/>
              </a:solidFill>
              <a:latin typeface="Times New Roman" panose="02020603050405020304" pitchFamily="18" charset="0"/>
              <a:cs typeface="Times New Roman" panose="02020603050405020304" pitchFamily="18" charset="0"/>
            </a:endParaRPr>
          </a:p>
          <a:p>
            <a:pPr>
              <a:lnSpc>
                <a:spcPct val="150000"/>
              </a:lnSpc>
              <a:buNone/>
            </a:pPr>
            <a:r>
              <a:rPr lang="en-US" dirty="0">
                <a:solidFill>
                  <a:schemeClr val="bg1"/>
                </a:solidFill>
                <a:latin typeface="Times New Roman" panose="02020603050405020304" pitchFamily="18" charset="0"/>
                <a:cs typeface="Times New Roman" panose="02020603050405020304" pitchFamily="18" charset="0"/>
              </a:rPr>
              <a:t>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Objective</a:t>
            </a:r>
          </a:p>
        </p:txBody>
      </p:sp>
      <p:sp>
        <p:nvSpPr>
          <p:cNvPr id="3" name="Rectangle 2"/>
          <p:cNvSpPr/>
          <p:nvPr/>
        </p:nvSpPr>
        <p:spPr>
          <a:xfrm>
            <a:off x="457200" y="1598474"/>
            <a:ext cx="8458200" cy="175432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To detect Suspicious activities in public places .</a:t>
            </a:r>
          </a:p>
          <a:p>
            <a:pPr marL="285750" indent="-285750" algn="just">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To captures images from video input is done by this System.</a:t>
            </a:r>
          </a:p>
          <a:p>
            <a:pPr marL="285750" indent="-285750" algn="just">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To Detectect Suspicious Activity we use Data processed and classified by using CNN.</a:t>
            </a:r>
          </a:p>
          <a:p>
            <a:pPr marL="285750" indent="-285750" algn="just">
              <a:lnSpc>
                <a:spcPct val="150000"/>
              </a:lnSpc>
              <a:buFont typeface="Wingdings" panose="05000000000000000000" pitchFamily="2" charset="2"/>
              <a:buChar char="Ø"/>
            </a:pPr>
            <a:r>
              <a:rPr lang="en-US" dirty="0">
                <a:solidFill>
                  <a:schemeClr val="bg1"/>
                </a:solidFill>
                <a:latin typeface="Times New Roman" panose="02020603050405020304" pitchFamily="18" charset="0"/>
                <a:cs typeface="Times New Roman" panose="02020603050405020304" pitchFamily="18" charset="0"/>
              </a:rPr>
              <a:t>To detect Fire, Explosion, Accident and fighting.</a:t>
            </a:r>
          </a:p>
        </p:txBody>
      </p:sp>
    </p:spTree>
    <p:extLst>
      <p:ext uri="{BB962C8B-B14F-4D97-AF65-F5344CB8AC3E}">
        <p14:creationId xmlns:p14="http://schemas.microsoft.com/office/powerpoint/2010/main" val="1895479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0" y="648998"/>
            <a:ext cx="7429499" cy="1478570"/>
          </a:xfrm>
        </p:spPr>
        <p:txBody>
          <a:bodyPr>
            <a:normAutofit/>
          </a:bodyPr>
          <a:lstStyle/>
          <a:p>
            <a:pPr algn="ctr"/>
            <a:r>
              <a:rPr lang="en-US" sz="3600" b="1" dirty="0">
                <a:solidFill>
                  <a:schemeClr val="bg1"/>
                </a:solidFill>
                <a:latin typeface="Times New Roman" panose="02020603050405020304" pitchFamily="18" charset="0"/>
                <a:cs typeface="Times New Roman" panose="02020603050405020304" pitchFamily="18" charset="0"/>
                <a:sym typeface="+mn-ea"/>
              </a:rPr>
              <a:t>Problem statement</a:t>
            </a:r>
            <a:endParaRPr lang="en-US" sz="3600" b="1" dirty="0">
              <a:solidFill>
                <a:schemeClr val="bg1"/>
              </a:solidFill>
            </a:endParaRPr>
          </a:p>
        </p:txBody>
      </p:sp>
      <p:sp>
        <p:nvSpPr>
          <p:cNvPr id="5" name="Rectangle 4"/>
          <p:cNvSpPr/>
          <p:nvPr/>
        </p:nvSpPr>
        <p:spPr>
          <a:xfrm>
            <a:off x="228600" y="2344088"/>
            <a:ext cx="8458200" cy="1338828"/>
          </a:xfrm>
          <a:prstGeom prst="rect">
            <a:avLst/>
          </a:prstGeom>
        </p:spPr>
        <p:txBody>
          <a:bodyPr wrap="square">
            <a:spAutoFit/>
          </a:bodyPr>
          <a:lstStyle/>
          <a:p>
            <a:pPr algn="just">
              <a:lnSpc>
                <a:spcPct val="150000"/>
              </a:lnSpc>
            </a:pPr>
            <a:r>
              <a:rPr lang="en-US" dirty="0">
                <a:solidFill>
                  <a:schemeClr val="bg1"/>
                </a:solidFill>
                <a:latin typeface="Times New Roman" panose="02020603050405020304" pitchFamily="18" charset="0"/>
                <a:cs typeface="Times New Roman" panose="02020603050405020304" pitchFamily="18" charset="0"/>
              </a:rPr>
              <a:t>	Activity is predicting the  suspicious human behavior in public locations of a person from an image or a video. This project will entail detecting Suspicious human Activity from real-time CCTV footage using neural networks.</a:t>
            </a:r>
          </a:p>
        </p:txBody>
      </p:sp>
    </p:spTree>
    <p:extLst>
      <p:ext uri="{BB962C8B-B14F-4D97-AF65-F5344CB8AC3E}">
        <p14:creationId xmlns:p14="http://schemas.microsoft.com/office/powerpoint/2010/main" val="102239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14264624"/>
              </p:ext>
            </p:extLst>
          </p:nvPr>
        </p:nvGraphicFramePr>
        <p:xfrm>
          <a:off x="609600" y="990600"/>
          <a:ext cx="7848600" cy="5699760"/>
        </p:xfrm>
        <a:graphic>
          <a:graphicData uri="http://schemas.openxmlformats.org/drawingml/2006/table">
            <a:tbl>
              <a:tblPr firstRow="1" bandRow="1">
                <a:tableStyleId>{2D5ABB26-0587-4C30-8999-92F81FD0307C}</a:tableStyleId>
              </a:tblPr>
              <a:tblGrid>
                <a:gridCol w="2616200">
                  <a:extLst>
                    <a:ext uri="{9D8B030D-6E8A-4147-A177-3AD203B41FA5}">
                      <a16:colId xmlns:a16="http://schemas.microsoft.com/office/drawing/2014/main" xmlns="" val="20000"/>
                    </a:ext>
                  </a:extLst>
                </a:gridCol>
                <a:gridCol w="2616200">
                  <a:extLst>
                    <a:ext uri="{9D8B030D-6E8A-4147-A177-3AD203B41FA5}">
                      <a16:colId xmlns:a16="http://schemas.microsoft.com/office/drawing/2014/main" xmlns="" val="20001"/>
                    </a:ext>
                  </a:extLst>
                </a:gridCol>
                <a:gridCol w="2616200">
                  <a:extLst>
                    <a:ext uri="{9D8B030D-6E8A-4147-A177-3AD203B41FA5}">
                      <a16:colId xmlns:a16="http://schemas.microsoft.com/office/drawing/2014/main" xmlns="" val="20002"/>
                    </a:ext>
                  </a:extLst>
                </a:gridCol>
              </a:tblGrid>
              <a:tr h="52313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1" u="none" strike="noStrike" dirty="0">
                          <a:solidFill>
                            <a:schemeClr val="bg1"/>
                          </a:solidFill>
                          <a:effectLst/>
                          <a:latin typeface="Times New Roman" panose="02020603050405020304" pitchFamily="18" charset="0"/>
                          <a:cs typeface="Times New Roman" panose="02020603050405020304" pitchFamily="18" charset="0"/>
                        </a:rPr>
                        <a:t>Title Of the Paper With Year</a:t>
                      </a:r>
                    </a:p>
                    <a:p>
                      <a:endParaRPr lang="en-US"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1" u="none" strike="noStrike" dirty="0">
                          <a:solidFill>
                            <a:schemeClr val="bg1"/>
                          </a:solidFill>
                          <a:effectLst/>
                          <a:latin typeface="Times New Roman" panose="02020603050405020304" pitchFamily="18" charset="0"/>
                          <a:cs typeface="Times New Roman" panose="02020603050405020304" pitchFamily="18" charset="0"/>
                        </a:rPr>
                        <a:t>Name Of Author</a:t>
                      </a:r>
                    </a:p>
                    <a:p>
                      <a:endParaRPr lang="en-US"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1" u="none" strike="noStrike" dirty="0">
                          <a:solidFill>
                            <a:schemeClr val="bg1"/>
                          </a:solidFill>
                          <a:effectLst/>
                          <a:latin typeface="Times New Roman" panose="02020603050405020304" pitchFamily="18" charset="0"/>
                          <a:cs typeface="Times New Roman" panose="02020603050405020304" pitchFamily="18" charset="0"/>
                        </a:rPr>
                        <a:t>Drawback/Points</a:t>
                      </a:r>
                    </a:p>
                    <a:p>
                      <a:endParaRPr lang="en-US" sz="15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11839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strike="noStrike" dirty="0">
                          <a:solidFill>
                            <a:schemeClr val="bg1"/>
                          </a:solidFill>
                          <a:effectLst/>
                          <a:latin typeface="Times New Roman" panose="02020603050405020304" pitchFamily="18" charset="0"/>
                          <a:cs typeface="Times New Roman" panose="02020603050405020304" pitchFamily="18" charset="0"/>
                        </a:rPr>
                        <a:t>Alert  Generation on Detection of  suspicious Activity using Transform Learning(2020)</a:t>
                      </a:r>
                      <a:endParaRPr lang="en-US" sz="1600" b="0" i="0" u="none" strike="noStrike" dirty="0">
                        <a:solidFill>
                          <a:schemeClr val="bg1"/>
                        </a:solidFill>
                        <a:effectLst/>
                        <a:latin typeface="Times New Roman" panose="02020603050405020304" pitchFamily="18" charset="0"/>
                        <a:cs typeface="Times New Roman" panose="02020603050405020304" pitchFamily="18" charset="0"/>
                      </a:endParaRP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strike="noStrike" dirty="0">
                          <a:solidFill>
                            <a:schemeClr val="bg1"/>
                          </a:solidFill>
                          <a:effectLst/>
                          <a:latin typeface="Times New Roman" panose="02020603050405020304" pitchFamily="18" charset="0"/>
                          <a:cs typeface="Times New Roman" panose="02020603050405020304" pitchFamily="18" charset="0"/>
                        </a:rPr>
                        <a:t>Om M. Rajpurkar, Siddesh S. Kamble, Jayram P. Nandagiri and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Anant</a:t>
                      </a:r>
                      <a:r>
                        <a:rPr lang="en-US" sz="1600" u="none" strike="noStrike" dirty="0">
                          <a:solidFill>
                            <a:schemeClr val="bg1"/>
                          </a:solidFill>
                          <a:effectLst/>
                          <a:latin typeface="Times New Roman" panose="02020603050405020304" pitchFamily="18" charset="0"/>
                          <a:cs typeface="Times New Roman" panose="02020603050405020304" pitchFamily="18" charset="0"/>
                        </a:rPr>
                        <a:t> V.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Nimkar</a:t>
                      </a:r>
                      <a:endParaRPr lang="en-US" sz="1600" b="0" i="0" u="none" strike="noStrike" dirty="0">
                        <a:solidFill>
                          <a:schemeClr val="bg1"/>
                        </a:solidFill>
                        <a:effectLst/>
                        <a:latin typeface="Times New Roman" panose="02020603050405020304" pitchFamily="18" charset="0"/>
                        <a:cs typeface="Times New Roman" panose="02020603050405020304" pitchFamily="18" charset="0"/>
                      </a:endParaRP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strike="noStrike" dirty="0">
                          <a:solidFill>
                            <a:schemeClr val="bg1"/>
                          </a:solidFill>
                          <a:effectLst/>
                          <a:latin typeface="Times New Roman" panose="02020603050405020304" pitchFamily="18" charset="0"/>
                          <a:cs typeface="Times New Roman" panose="02020603050405020304" pitchFamily="18" charset="0"/>
                        </a:rPr>
                        <a:t>The images might contain noise, some of the images might be blur, also they may be of low resolution</a:t>
                      </a:r>
                      <a:endParaRPr lang="en-US" sz="1600" b="0" i="0" u="none" strike="noStrike" dirty="0">
                        <a:solidFill>
                          <a:schemeClr val="bg1"/>
                        </a:solidFill>
                        <a:effectLst/>
                        <a:latin typeface="Times New Roman" panose="02020603050405020304" pitchFamily="18" charset="0"/>
                        <a:cs typeface="Times New Roman" panose="02020603050405020304" pitchFamily="18" charset="0"/>
                      </a:endParaRP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1404206">
                <a:tc>
                  <a:txBody>
                    <a:bodyPr/>
                    <a:lstStyle/>
                    <a:p>
                      <a:r>
                        <a:rPr lang="en-US" sz="1600" u="none" strike="noStrike" dirty="0">
                          <a:solidFill>
                            <a:schemeClr val="bg1"/>
                          </a:solidFill>
                          <a:effectLst/>
                          <a:latin typeface="Times New Roman" panose="02020603050405020304" pitchFamily="18" charset="0"/>
                          <a:cs typeface="Times New Roman" panose="02020603050405020304" pitchFamily="18" charset="0"/>
                        </a:rPr>
                        <a:t>Human Detection and Tracking on Surveillance Video Footage Using Convolutional Neural Networks (2019)</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strike="noStrike" dirty="0" err="1">
                          <a:solidFill>
                            <a:schemeClr val="bg1"/>
                          </a:solidFill>
                          <a:effectLst/>
                          <a:latin typeface="Times New Roman" panose="02020603050405020304" pitchFamily="18" charset="0"/>
                          <a:cs typeface="Times New Roman" panose="02020603050405020304" pitchFamily="18" charset="0"/>
                        </a:rPr>
                        <a:t>Dima</a:t>
                      </a:r>
                      <a:r>
                        <a:rPr lang="en-US" sz="1600" u="none" strike="noStrike" dirty="0">
                          <a:solidFill>
                            <a:schemeClr val="bg1"/>
                          </a:solidFill>
                          <a:effectLst/>
                          <a:latin typeface="Times New Roman" panose="02020603050405020304" pitchFamily="18" charset="0"/>
                          <a:cs typeface="Times New Roman" panose="02020603050405020304" pitchFamily="18" charset="0"/>
                        </a:rPr>
                        <a:t>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Maharika</a:t>
                      </a:r>
                      <a:r>
                        <a:rPr lang="en-US" sz="1600" u="none" strike="noStrike" dirty="0">
                          <a:solidFill>
                            <a:schemeClr val="bg1"/>
                          </a:solidFill>
                          <a:effectLst/>
                          <a:latin typeface="Times New Roman" panose="02020603050405020304" pitchFamily="18" charset="0"/>
                          <a:cs typeface="Times New Roman" panose="02020603050405020304" pitchFamily="18" charset="0"/>
                        </a:rPr>
                        <a:t>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Dinama</a:t>
                      </a:r>
                      <a:r>
                        <a:rPr lang="en-US" sz="1600" u="none" strike="noStrike" dirty="0">
                          <a:solidFill>
                            <a:schemeClr val="bg1"/>
                          </a:solidFill>
                          <a:effectLst/>
                          <a:latin typeface="Times New Roman" panose="02020603050405020304" pitchFamily="18" charset="0"/>
                          <a:cs typeface="Times New Roman" panose="02020603050405020304" pitchFamily="18" charset="0"/>
                        </a:rPr>
                        <a:t>∗ ,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Qurrota</a:t>
                      </a:r>
                      <a:r>
                        <a:rPr lang="en-US" sz="1600" u="none" strike="noStrike" dirty="0">
                          <a:solidFill>
                            <a:schemeClr val="bg1"/>
                          </a:solidFill>
                          <a:effectLst/>
                          <a:latin typeface="Times New Roman" panose="02020603050405020304" pitchFamily="18" charset="0"/>
                          <a:cs typeface="Times New Roman" panose="02020603050405020304" pitchFamily="18" charset="0"/>
                        </a:rPr>
                        <a:t>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A’yun</a:t>
                      </a:r>
                      <a:r>
                        <a:rPr lang="en-US" sz="1600" u="none" strike="noStrike" dirty="0">
                          <a:solidFill>
                            <a:schemeClr val="bg1"/>
                          </a:solidFill>
                          <a:effectLst/>
                          <a:latin typeface="Times New Roman" panose="02020603050405020304" pitchFamily="18" charset="0"/>
                          <a:cs typeface="Times New Roman" panose="02020603050405020304" pitchFamily="18" charset="0"/>
                        </a:rPr>
                        <a:t>† ,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Achmad</a:t>
                      </a:r>
                      <a:r>
                        <a:rPr lang="en-US" sz="1600" u="none" strike="noStrike" dirty="0">
                          <a:solidFill>
                            <a:schemeClr val="bg1"/>
                          </a:solidFill>
                          <a:effectLst/>
                          <a:latin typeface="Times New Roman" panose="02020603050405020304" pitchFamily="18" charset="0"/>
                          <a:cs typeface="Times New Roman" panose="02020603050405020304" pitchFamily="18" charset="0"/>
                        </a:rPr>
                        <a:t>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Dahlan</a:t>
                      </a:r>
                      <a:r>
                        <a:rPr lang="en-US" sz="1600" u="none" strike="noStrike" dirty="0">
                          <a:solidFill>
                            <a:schemeClr val="bg1"/>
                          </a:solidFill>
                          <a:effectLst/>
                          <a:latin typeface="Times New Roman" panose="02020603050405020304" pitchFamily="18" charset="0"/>
                          <a:cs typeface="Times New Roman" panose="02020603050405020304" pitchFamily="18" charset="0"/>
                        </a:rPr>
                        <a:t>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Syahroni</a:t>
                      </a:r>
                      <a:r>
                        <a:rPr lang="en-US" sz="1600" u="none" strike="noStrike" dirty="0">
                          <a:solidFill>
                            <a:schemeClr val="bg1"/>
                          </a:solidFill>
                          <a:effectLst/>
                          <a:latin typeface="Times New Roman" panose="02020603050405020304" pitchFamily="18" charset="0"/>
                          <a:cs typeface="Times New Roman" panose="02020603050405020304" pitchFamily="18" charset="0"/>
                        </a:rPr>
                        <a:t>‡ ,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Indra</a:t>
                      </a:r>
                      <a:r>
                        <a:rPr lang="en-US" sz="1600" u="none" strike="noStrike" dirty="0">
                          <a:solidFill>
                            <a:schemeClr val="bg1"/>
                          </a:solidFill>
                          <a:effectLst/>
                          <a:latin typeface="Times New Roman" panose="02020603050405020304" pitchFamily="18" charset="0"/>
                          <a:cs typeface="Times New Roman" panose="02020603050405020304" pitchFamily="18" charset="0"/>
                        </a:rPr>
                        <a:t>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Adji</a:t>
                      </a:r>
                      <a:r>
                        <a:rPr lang="en-US" sz="1600" u="none" strike="noStrike" dirty="0">
                          <a:solidFill>
                            <a:schemeClr val="bg1"/>
                          </a:solidFill>
                          <a:effectLst/>
                          <a:latin typeface="Times New Roman" panose="02020603050405020304" pitchFamily="18" charset="0"/>
                          <a:cs typeface="Times New Roman" panose="02020603050405020304" pitchFamily="18" charset="0"/>
                        </a:rPr>
                        <a:t>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Sulistijono</a:t>
                      </a:r>
                      <a:r>
                        <a:rPr lang="en-US" sz="1600" u="none" strike="noStrike" dirty="0">
                          <a:solidFill>
                            <a:schemeClr val="bg1"/>
                          </a:solidFill>
                          <a:effectLst/>
                          <a:latin typeface="Times New Roman" panose="02020603050405020304" pitchFamily="18" charset="0"/>
                          <a:cs typeface="Times New Roman" panose="02020603050405020304" pitchFamily="18" charset="0"/>
                        </a:rPr>
                        <a:t>§ ,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Anhar</a:t>
                      </a:r>
                      <a:r>
                        <a:rPr lang="en-US" sz="1600" u="none" strike="noStrike" dirty="0">
                          <a:solidFill>
                            <a:schemeClr val="bg1"/>
                          </a:solidFill>
                          <a:effectLst/>
                          <a:latin typeface="Times New Roman" panose="02020603050405020304" pitchFamily="18" charset="0"/>
                          <a:cs typeface="Times New Roman" panose="02020603050405020304" pitchFamily="18" charset="0"/>
                        </a:rPr>
                        <a:t>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Risnumawan</a:t>
                      </a:r>
                      <a:r>
                        <a:rPr lang="en-US" sz="1600" u="none" strike="noStrike" dirty="0">
                          <a:solidFill>
                            <a:schemeClr val="bg1"/>
                          </a:solidFill>
                          <a:effectLst/>
                          <a:latin typeface="Times New Roman" panose="02020603050405020304" pitchFamily="18" charset="0"/>
                          <a:cs typeface="Times New Roman" panose="02020603050405020304" pitchFamily="18" charset="0"/>
                        </a:rPr>
                        <a:t>¶</a:t>
                      </a:r>
                      <a:endParaRPr lang="en-US" sz="1600" b="0" i="0" u="none" strike="noStrike" dirty="0">
                        <a:solidFill>
                          <a:schemeClr val="bg1"/>
                        </a:solidFill>
                        <a:effectLst/>
                        <a:latin typeface="Times New Roman" panose="02020603050405020304" pitchFamily="18" charset="0"/>
                        <a:cs typeface="Times New Roman" panose="02020603050405020304" pitchFamily="18" charset="0"/>
                      </a:endParaRP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strike="noStrike" dirty="0">
                          <a:solidFill>
                            <a:schemeClr val="bg1"/>
                          </a:solidFill>
                          <a:effectLst/>
                          <a:latin typeface="Times New Roman" panose="02020603050405020304" pitchFamily="18" charset="0"/>
                          <a:cs typeface="Times New Roman" panose="02020603050405020304" pitchFamily="18" charset="0"/>
                        </a:rPr>
                        <a:t>Less Accuracy</a:t>
                      </a:r>
                      <a:endParaRPr lang="en-US" sz="1600" b="0" i="0" u="none" strike="noStrike" dirty="0">
                        <a:solidFill>
                          <a:schemeClr val="bg1"/>
                        </a:solidFill>
                        <a:effectLst/>
                        <a:latin typeface="Times New Roman" panose="02020603050405020304" pitchFamily="18" charset="0"/>
                        <a:cs typeface="Times New Roman" panose="02020603050405020304" pitchFamily="18" charset="0"/>
                      </a:endParaRP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06500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strike="noStrike" dirty="0">
                          <a:solidFill>
                            <a:schemeClr val="bg1"/>
                          </a:solidFill>
                          <a:effectLst/>
                          <a:latin typeface="Times New Roman" panose="02020603050405020304" pitchFamily="18" charset="0"/>
                          <a:cs typeface="Times New Roman" panose="02020603050405020304" pitchFamily="18" charset="0"/>
                        </a:rPr>
                        <a:t>Suspicious Behavior Recognition Based on Face Features(2019)</a:t>
                      </a:r>
                      <a:endParaRPr lang="en-US" sz="1600" b="0" i="0" u="none" strike="noStrike" dirty="0">
                        <a:solidFill>
                          <a:schemeClr val="bg1"/>
                        </a:solidFill>
                        <a:effectLst/>
                        <a:latin typeface="Times New Roman" panose="02020603050405020304" pitchFamily="18" charset="0"/>
                        <a:cs typeface="Times New Roman" panose="02020603050405020304" pitchFamily="18" charset="0"/>
                      </a:endParaRP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strike="noStrike" dirty="0" err="1">
                          <a:solidFill>
                            <a:schemeClr val="bg1"/>
                          </a:solidFill>
                          <a:effectLst/>
                          <a:latin typeface="Times New Roman" panose="02020603050405020304" pitchFamily="18" charset="0"/>
                          <a:cs typeface="Times New Roman" panose="02020603050405020304" pitchFamily="18" charset="0"/>
                        </a:rPr>
                        <a:t>Ms.U.M.Kamthe</a:t>
                      </a:r>
                      <a:r>
                        <a:rPr lang="en-US" sz="1600" u="none" strike="noStrike" dirty="0">
                          <a:solidFill>
                            <a:schemeClr val="bg1"/>
                          </a:solidFill>
                          <a:effectLst/>
                          <a:latin typeface="Times New Roman" panose="02020603050405020304" pitchFamily="18" charset="0"/>
                          <a:cs typeface="Times New Roman" panose="02020603050405020304" pitchFamily="18" charset="0"/>
                        </a:rPr>
                        <a:t>, Dr. </a:t>
                      </a:r>
                      <a:r>
                        <a:rPr lang="en-US" sz="1600" u="none" strike="noStrike" dirty="0" err="1">
                          <a:solidFill>
                            <a:schemeClr val="bg1"/>
                          </a:solidFill>
                          <a:effectLst/>
                          <a:latin typeface="Times New Roman" panose="02020603050405020304" pitchFamily="18" charset="0"/>
                          <a:cs typeface="Times New Roman" panose="02020603050405020304" pitchFamily="18" charset="0"/>
                        </a:rPr>
                        <a:t>C.G.Patil</a:t>
                      </a:r>
                      <a:r>
                        <a:rPr lang="en-US" sz="1600" u="none" strike="noStrike" dirty="0">
                          <a:solidFill>
                            <a:schemeClr val="bg1"/>
                          </a:solidFill>
                          <a:effectLst/>
                          <a:latin typeface="Times New Roman" panose="02020603050405020304" pitchFamily="18" charset="0"/>
                          <a:cs typeface="Times New Roman" panose="02020603050405020304" pitchFamily="18" charset="0"/>
                        </a:rPr>
                        <a:t> </a:t>
                      </a:r>
                      <a:endParaRPr lang="en-US" sz="1600" b="0" i="0" u="none" strike="noStrike" dirty="0">
                        <a:solidFill>
                          <a:schemeClr val="bg1"/>
                        </a:solidFill>
                        <a:effectLst/>
                        <a:latin typeface="Times New Roman" panose="02020603050405020304" pitchFamily="18" charset="0"/>
                        <a:cs typeface="Times New Roman" panose="02020603050405020304" pitchFamily="18" charset="0"/>
                      </a:endParaRP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u="none" strike="noStrike" dirty="0">
                          <a:solidFill>
                            <a:schemeClr val="bg1"/>
                          </a:solidFill>
                          <a:effectLst/>
                          <a:latin typeface="Times New Roman" panose="02020603050405020304" pitchFamily="18" charset="0"/>
                          <a:cs typeface="Times New Roman" panose="02020603050405020304" pitchFamily="18" charset="0"/>
                        </a:rPr>
                        <a:t>The suspicious activity detection in the video data is challenging task. It has number of difficulties such as complexity of scene, illumination of light, camera angle etc. Also the definition of the suspect activity </a:t>
                      </a:r>
                      <a:endParaRPr lang="en-US" sz="1600" b="0" i="0" u="none" strike="noStrike" dirty="0">
                        <a:solidFill>
                          <a:schemeClr val="bg1"/>
                        </a:solidFill>
                        <a:effectLst/>
                        <a:latin typeface="Times New Roman" panose="02020603050405020304" pitchFamily="18" charset="0"/>
                        <a:cs typeface="Times New Roman" panose="02020603050405020304" pitchFamily="18" charset="0"/>
                      </a:endParaRP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7" name="Title 1"/>
          <p:cNvSpPr>
            <a:spLocks noGrp="1"/>
          </p:cNvSpPr>
          <p:nvPr>
            <p:ph type="title"/>
          </p:nvPr>
        </p:nvSpPr>
        <p:spPr>
          <a:xfrm>
            <a:off x="762000" y="152400"/>
            <a:ext cx="7429499" cy="838200"/>
          </a:xfrm>
        </p:spPr>
        <p:txBody>
          <a:bodyPr>
            <a:normAutofit/>
          </a:bodyPr>
          <a:lstStyle/>
          <a:p>
            <a:pPr algn="ctr"/>
            <a:r>
              <a:rPr lang="en-US" sz="3600" b="1" dirty="0">
                <a:solidFill>
                  <a:schemeClr val="bg1"/>
                </a:solidFill>
                <a:latin typeface="Times New Roman" panose="02020603050405020304" pitchFamily="18" charset="0"/>
                <a:cs typeface="Times New Roman" panose="02020603050405020304" pitchFamily="18" charset="0"/>
                <a:sym typeface="+mn-ea"/>
              </a:rPr>
              <a:t>Literature Survey</a:t>
            </a:r>
            <a:endParaRPr lang="en-US" sz="3600" b="1" dirty="0">
              <a:solidFill>
                <a:schemeClr val="bg1"/>
              </a:solidFill>
            </a:endParaRPr>
          </a:p>
        </p:txBody>
      </p:sp>
    </p:spTree>
    <p:extLst>
      <p:ext uri="{BB962C8B-B14F-4D97-AF65-F5344CB8AC3E}">
        <p14:creationId xmlns:p14="http://schemas.microsoft.com/office/powerpoint/2010/main" val="2520884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62000" y="152400"/>
            <a:ext cx="7429499" cy="838200"/>
          </a:xfrm>
        </p:spPr>
        <p:txBody>
          <a:bodyPr>
            <a:normAutofit/>
          </a:bodyPr>
          <a:lstStyle/>
          <a:p>
            <a:pPr algn="ctr"/>
            <a:r>
              <a:rPr lang="en-US" sz="3600" b="1" dirty="0">
                <a:solidFill>
                  <a:schemeClr val="bg1"/>
                </a:solidFill>
                <a:latin typeface="Times New Roman" panose="02020603050405020304" pitchFamily="18" charset="0"/>
                <a:cs typeface="Times New Roman" panose="02020603050405020304" pitchFamily="18" charset="0"/>
                <a:sym typeface="+mn-ea"/>
              </a:rPr>
              <a:t>Literature Survey</a:t>
            </a:r>
            <a:endParaRPr lang="en-US" sz="36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439181279"/>
              </p:ext>
            </p:extLst>
          </p:nvPr>
        </p:nvGraphicFramePr>
        <p:xfrm>
          <a:off x="609600" y="990600"/>
          <a:ext cx="7848600" cy="5357041"/>
        </p:xfrm>
        <a:graphic>
          <a:graphicData uri="http://schemas.openxmlformats.org/drawingml/2006/table">
            <a:tbl>
              <a:tblPr firstRow="1" bandRow="1">
                <a:tableStyleId>{2D5ABB26-0587-4C30-8999-92F81FD0307C}</a:tableStyleId>
              </a:tblPr>
              <a:tblGrid>
                <a:gridCol w="2616200">
                  <a:extLst>
                    <a:ext uri="{9D8B030D-6E8A-4147-A177-3AD203B41FA5}">
                      <a16:colId xmlns:a16="http://schemas.microsoft.com/office/drawing/2014/main" xmlns="" val="20000"/>
                    </a:ext>
                  </a:extLst>
                </a:gridCol>
                <a:gridCol w="2616200">
                  <a:extLst>
                    <a:ext uri="{9D8B030D-6E8A-4147-A177-3AD203B41FA5}">
                      <a16:colId xmlns:a16="http://schemas.microsoft.com/office/drawing/2014/main" xmlns="" val="20001"/>
                    </a:ext>
                  </a:extLst>
                </a:gridCol>
                <a:gridCol w="2616200">
                  <a:extLst>
                    <a:ext uri="{9D8B030D-6E8A-4147-A177-3AD203B41FA5}">
                      <a16:colId xmlns:a16="http://schemas.microsoft.com/office/drawing/2014/main" xmlns="" val="20002"/>
                    </a:ext>
                  </a:extLst>
                </a:gridCol>
              </a:tblGrid>
              <a:tr h="52313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u="none" strike="noStrike" dirty="0">
                          <a:solidFill>
                            <a:schemeClr val="bg1"/>
                          </a:solidFill>
                          <a:effectLst/>
                          <a:latin typeface="Times New Roman" panose="02020603050405020304" pitchFamily="18" charset="0"/>
                          <a:cs typeface="Times New Roman" panose="02020603050405020304" pitchFamily="18" charset="0"/>
                        </a:rPr>
                        <a:t>Title Of the Paper With Year</a:t>
                      </a:r>
                    </a:p>
                    <a:p>
                      <a:endParaRPr lang="en-US" sz="14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u="none" strike="noStrike" dirty="0">
                          <a:solidFill>
                            <a:schemeClr val="bg1"/>
                          </a:solidFill>
                          <a:effectLst/>
                          <a:latin typeface="Times New Roman" panose="02020603050405020304" pitchFamily="18" charset="0"/>
                          <a:cs typeface="Times New Roman" panose="02020603050405020304" pitchFamily="18" charset="0"/>
                        </a:rPr>
                        <a:t>Name Of Author</a:t>
                      </a:r>
                    </a:p>
                    <a:p>
                      <a:endParaRPr lang="en-US" sz="14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u="none" strike="noStrike" dirty="0">
                          <a:solidFill>
                            <a:schemeClr val="bg1"/>
                          </a:solidFill>
                          <a:effectLst/>
                          <a:latin typeface="Times New Roman" panose="02020603050405020304" pitchFamily="18" charset="0"/>
                          <a:cs typeface="Times New Roman" panose="02020603050405020304" pitchFamily="18" charset="0"/>
                        </a:rPr>
                        <a:t>Drawback/Points</a:t>
                      </a:r>
                    </a:p>
                    <a:p>
                      <a:endParaRPr lang="en-US" sz="14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11839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Real-Time suspecious Detection and Localization in Crowded Scenes[2019]</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Mohammad </a:t>
                      </a: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Sabokrou</a:t>
                      </a:r>
                      <a:r>
                        <a:rPr lang="en-US" sz="1400" kern="1200" dirty="0">
                          <a:solidFill>
                            <a:schemeClr val="bg1"/>
                          </a:solidFill>
                          <a:effectLst/>
                          <a:latin typeface="Times New Roman" panose="02020603050405020304" pitchFamily="18" charset="0"/>
                          <a:ea typeface="+mn-ea"/>
                          <a:cs typeface="Times New Roman" panose="02020603050405020304" pitchFamily="18" charset="0"/>
                        </a:rPr>
                        <a:t> , </a:t>
                      </a: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Mahmood</a:t>
                      </a:r>
                      <a:r>
                        <a:rPr lang="en-US" sz="1400" kern="1200" dirty="0">
                          <a:solidFill>
                            <a:schemeClr val="bg1"/>
                          </a:solidFill>
                          <a:effectLst/>
                          <a:latin typeface="Times New Roman" panose="02020603050405020304" pitchFamily="18" charset="0"/>
                          <a:ea typeface="+mn-ea"/>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Fathy</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kern="1200" dirty="0">
                          <a:solidFill>
                            <a:schemeClr val="bg1"/>
                          </a:solidFill>
                          <a:effectLst/>
                          <a:latin typeface="Times New Roman" panose="02020603050405020304" pitchFamily="18" charset="0"/>
                          <a:ea typeface="+mn-ea"/>
                          <a:cs typeface="Times New Roman" panose="02020603050405020304" pitchFamily="18" charset="0"/>
                        </a:rPr>
                        <a:t>In this paper, we propose a method for real-time suspecious detection and localization in crowded scenes. </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1404206">
                <a:tc>
                  <a:txBody>
                    <a:bodyPr/>
                    <a:lstStyle/>
                    <a:p>
                      <a:r>
                        <a:rPr lang="en-US" sz="1400" kern="1200" dirty="0">
                          <a:solidFill>
                            <a:schemeClr val="bg1"/>
                          </a:solidFill>
                          <a:effectLst/>
                          <a:latin typeface="Times New Roman" panose="02020603050405020304" pitchFamily="18" charset="0"/>
                          <a:ea typeface="+mn-ea"/>
                          <a:cs typeface="Times New Roman" panose="02020603050405020304" pitchFamily="18" charset="0"/>
                        </a:rPr>
                        <a:t>Learning Temporal Regularity in Video Sequences. [2019]</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Mahmudul</a:t>
                      </a:r>
                      <a:r>
                        <a:rPr lang="en-US" sz="1400" kern="1200" dirty="0">
                          <a:solidFill>
                            <a:schemeClr val="bg1"/>
                          </a:solidFill>
                          <a:effectLst/>
                          <a:latin typeface="Times New Roman" panose="02020603050405020304" pitchFamily="18" charset="0"/>
                          <a:ea typeface="+mn-ea"/>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Hasan</a:t>
                      </a:r>
                      <a:r>
                        <a:rPr lang="en-US" sz="1400" kern="1200" dirty="0">
                          <a:solidFill>
                            <a:schemeClr val="bg1"/>
                          </a:solidFill>
                          <a:effectLst/>
                          <a:latin typeface="Times New Roman" panose="02020603050405020304" pitchFamily="18" charset="0"/>
                          <a:ea typeface="+mn-ea"/>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Jonghyun</a:t>
                      </a:r>
                      <a:r>
                        <a:rPr lang="en-US" sz="1400" kern="1200" dirty="0">
                          <a:solidFill>
                            <a:schemeClr val="bg1"/>
                          </a:solidFill>
                          <a:effectLst/>
                          <a:latin typeface="Times New Roman" panose="02020603050405020304" pitchFamily="18" charset="0"/>
                          <a:ea typeface="+mn-ea"/>
                          <a:cs typeface="Times New Roman" panose="02020603050405020304" pitchFamily="18" charset="0"/>
                        </a:rPr>
                        <a:t> Choi</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Perceiving meaningful activities in a long video sequence is a challenging problem due to ambiguous definition of ‘meaningfulness’ as well as clutters in the scene. </a:t>
                      </a:r>
                      <a:endParaRPr lang="en-US" sz="1400" b="0" i="0" u="none" strike="noStrike" dirty="0">
                        <a:solidFill>
                          <a:schemeClr val="bg1"/>
                        </a:solidFill>
                        <a:effectLst/>
                        <a:latin typeface="Times New Roman" panose="02020603050405020304" pitchFamily="18" charset="0"/>
                        <a:cs typeface="Times New Roman" panose="02020603050405020304" pitchFamily="18" charset="0"/>
                      </a:endParaRPr>
                    </a:p>
                    <a:p>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06500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suspecious Detection in Video Using Predictive Convolutional Long Short-Term Memory Networks [2018]</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Jefferson Ryan </a:t>
                      </a: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Medel</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We approach the problem by learning generative models that can identify anomalies in videos using limited supervision.</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463624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62000" y="152400"/>
            <a:ext cx="7429499" cy="838200"/>
          </a:xfrm>
        </p:spPr>
        <p:txBody>
          <a:bodyPr>
            <a:normAutofit/>
          </a:bodyPr>
          <a:lstStyle/>
          <a:p>
            <a:pPr algn="ctr"/>
            <a:r>
              <a:rPr lang="en-US" sz="3600" b="1" dirty="0">
                <a:solidFill>
                  <a:schemeClr val="bg1"/>
                </a:solidFill>
                <a:latin typeface="Times New Roman" panose="02020603050405020304" pitchFamily="18" charset="0"/>
                <a:cs typeface="Times New Roman" panose="02020603050405020304" pitchFamily="18" charset="0"/>
                <a:sym typeface="+mn-ea"/>
              </a:rPr>
              <a:t>Literature Survey</a:t>
            </a:r>
            <a:endParaRPr lang="en-US" sz="36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732905802"/>
              </p:ext>
            </p:extLst>
          </p:nvPr>
        </p:nvGraphicFramePr>
        <p:xfrm>
          <a:off x="609600" y="985625"/>
          <a:ext cx="7848600" cy="5491375"/>
        </p:xfrm>
        <a:graphic>
          <a:graphicData uri="http://schemas.openxmlformats.org/drawingml/2006/table">
            <a:tbl>
              <a:tblPr firstRow="1" bandRow="1">
                <a:tableStyleId>{2D5ABB26-0587-4C30-8999-92F81FD0307C}</a:tableStyleId>
              </a:tblPr>
              <a:tblGrid>
                <a:gridCol w="2616200">
                  <a:extLst>
                    <a:ext uri="{9D8B030D-6E8A-4147-A177-3AD203B41FA5}">
                      <a16:colId xmlns:a16="http://schemas.microsoft.com/office/drawing/2014/main" xmlns="" val="20000"/>
                    </a:ext>
                  </a:extLst>
                </a:gridCol>
                <a:gridCol w="2616200">
                  <a:extLst>
                    <a:ext uri="{9D8B030D-6E8A-4147-A177-3AD203B41FA5}">
                      <a16:colId xmlns:a16="http://schemas.microsoft.com/office/drawing/2014/main" xmlns="" val="20001"/>
                    </a:ext>
                  </a:extLst>
                </a:gridCol>
                <a:gridCol w="2616200">
                  <a:extLst>
                    <a:ext uri="{9D8B030D-6E8A-4147-A177-3AD203B41FA5}">
                      <a16:colId xmlns:a16="http://schemas.microsoft.com/office/drawing/2014/main" xmlns="" val="20002"/>
                    </a:ext>
                  </a:extLst>
                </a:gridCol>
              </a:tblGrid>
              <a:tr h="52313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u="none" strike="noStrike" dirty="0">
                          <a:solidFill>
                            <a:schemeClr val="bg1"/>
                          </a:solidFill>
                          <a:effectLst/>
                          <a:latin typeface="Times New Roman" panose="02020603050405020304" pitchFamily="18" charset="0"/>
                          <a:cs typeface="Times New Roman" panose="02020603050405020304" pitchFamily="18" charset="0"/>
                        </a:rPr>
                        <a:t>Title Of the Paper With Year</a:t>
                      </a:r>
                    </a:p>
                    <a:p>
                      <a:endParaRPr lang="en-US" sz="14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u="none" strike="noStrike" dirty="0">
                          <a:solidFill>
                            <a:schemeClr val="bg1"/>
                          </a:solidFill>
                          <a:effectLst/>
                          <a:latin typeface="Times New Roman" panose="02020603050405020304" pitchFamily="18" charset="0"/>
                          <a:cs typeface="Times New Roman" panose="02020603050405020304" pitchFamily="18" charset="0"/>
                        </a:rPr>
                        <a:t>Name Of Author</a:t>
                      </a:r>
                    </a:p>
                    <a:p>
                      <a:endParaRPr lang="en-US" sz="14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u="none" strike="noStrike" dirty="0">
                          <a:solidFill>
                            <a:schemeClr val="bg1"/>
                          </a:solidFill>
                          <a:effectLst/>
                          <a:latin typeface="Times New Roman" panose="02020603050405020304" pitchFamily="18" charset="0"/>
                          <a:cs typeface="Times New Roman" panose="02020603050405020304" pitchFamily="18" charset="0"/>
                        </a:rPr>
                        <a:t>Drawback/Points</a:t>
                      </a:r>
                    </a:p>
                    <a:p>
                      <a:endParaRPr lang="en-US" sz="14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118393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Abnormal Event Detection in Videos using Spatiotemporal Auto encoder. [2018]</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Yong </a:t>
                      </a: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Shean</a:t>
                      </a:r>
                      <a:r>
                        <a:rPr lang="en-US" sz="1400" kern="1200" dirty="0">
                          <a:solidFill>
                            <a:schemeClr val="bg1"/>
                          </a:solidFill>
                          <a:effectLst/>
                          <a:latin typeface="Times New Roman" panose="02020603050405020304" pitchFamily="18" charset="0"/>
                          <a:ea typeface="+mn-ea"/>
                          <a:cs typeface="Times New Roman" panose="02020603050405020304" pitchFamily="18" charset="0"/>
                        </a:rPr>
                        <a:t> Chong</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kern="1200" dirty="0">
                          <a:solidFill>
                            <a:schemeClr val="bg1"/>
                          </a:solidFill>
                          <a:effectLst/>
                          <a:latin typeface="Times New Roman" panose="02020603050405020304" pitchFamily="18" charset="0"/>
                          <a:ea typeface="+mn-ea"/>
                          <a:cs typeface="Times New Roman" panose="02020603050405020304" pitchFamily="18" charset="0"/>
                        </a:rPr>
                        <a:t>Recent applications of convolutional neural networks have shown promises of convolutional layers for object detection and recognition, especially in images. </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1404206">
                <a:tc>
                  <a:txBody>
                    <a:bodyPr/>
                    <a:lstStyle/>
                    <a:p>
                      <a:r>
                        <a:rPr lang="en-US" sz="1400" kern="1200" dirty="0">
                          <a:solidFill>
                            <a:schemeClr val="bg1"/>
                          </a:solidFill>
                          <a:effectLst/>
                          <a:latin typeface="Times New Roman" panose="02020603050405020304" pitchFamily="18" charset="0"/>
                          <a:ea typeface="+mn-ea"/>
                          <a:cs typeface="Times New Roman" panose="02020603050405020304" pitchFamily="18" charset="0"/>
                        </a:rPr>
                        <a:t>Unrolled Optimization with Deep Priors. [2019]</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Steven Diamond Vincent </a:t>
                      </a: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Sitzmann</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A broad class of problems at the core of computational imaging, sensing, and low-level computer vision reduces to the inverse problem of extracting latent images that follow a prior distribution, from measurements taken under a known physical image formation model</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157998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A Revisit of Sparse Coding Based suspecious Detection in Stacked RNN Framework.[2019]</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Weixin</a:t>
                      </a:r>
                      <a:r>
                        <a:rPr lang="en-US" sz="1400" kern="1200" dirty="0">
                          <a:solidFill>
                            <a:schemeClr val="bg1"/>
                          </a:solidFill>
                          <a:effectLst/>
                          <a:latin typeface="Times New Roman" panose="02020603050405020304" pitchFamily="18" charset="0"/>
                          <a:ea typeface="+mn-ea"/>
                          <a:cs typeface="Times New Roman" panose="02020603050405020304" pitchFamily="18" charset="0"/>
                        </a:rPr>
                        <a:t> </a:t>
                      </a: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Luo</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effectLst/>
                          <a:latin typeface="Times New Roman" panose="02020603050405020304" pitchFamily="18" charset="0"/>
                          <a:ea typeface="+mn-ea"/>
                          <a:cs typeface="Times New Roman" panose="02020603050405020304" pitchFamily="18" charset="0"/>
                        </a:rPr>
                        <a:t>Extensive experiments on both a toy dataset and real datasets demonstrate that our TSC based and </a:t>
                      </a:r>
                      <a:r>
                        <a:rPr lang="en-US" sz="1400" kern="1200" dirty="0" err="1">
                          <a:solidFill>
                            <a:schemeClr val="bg1"/>
                          </a:solidFill>
                          <a:effectLst/>
                          <a:latin typeface="Times New Roman" panose="02020603050405020304" pitchFamily="18" charset="0"/>
                          <a:ea typeface="+mn-ea"/>
                          <a:cs typeface="Times New Roman" panose="02020603050405020304" pitchFamily="18" charset="0"/>
                        </a:rPr>
                        <a:t>sRNN</a:t>
                      </a:r>
                      <a:r>
                        <a:rPr lang="en-US" sz="1400" kern="1200" dirty="0">
                          <a:solidFill>
                            <a:schemeClr val="bg1"/>
                          </a:solidFill>
                          <a:effectLst/>
                          <a:latin typeface="Times New Roman" panose="02020603050405020304" pitchFamily="18" charset="0"/>
                          <a:ea typeface="+mn-ea"/>
                          <a:cs typeface="Times New Roman" panose="02020603050405020304" pitchFamily="18" charset="0"/>
                        </a:rPr>
                        <a:t> based method consistently outperform existing methods, which validates the effectiveness of our method.</a:t>
                      </a:r>
                      <a:endParaRPr lang="en-US" sz="14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79219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6554867" cy="1524000"/>
          </a:xfrm>
        </p:spPr>
        <p:txBody>
          <a:bodyPr/>
          <a:lstStyle/>
          <a:p>
            <a:r>
              <a:rPr lang="en-IN" b="1" dirty="0">
                <a:solidFill>
                  <a:schemeClr val="bg1"/>
                </a:solidFill>
                <a:latin typeface="Times New Roman" panose="02020603050405020304" pitchFamily="18" charset="0"/>
                <a:cs typeface="Times New Roman" panose="02020603050405020304" pitchFamily="18" charset="0"/>
              </a:rPr>
              <a:t>System Architecture</a:t>
            </a:r>
            <a:br>
              <a:rPr lang="en-IN" b="1" dirty="0">
                <a:solidFill>
                  <a:schemeClr val="bg1"/>
                </a:solidFill>
                <a:latin typeface="Times New Roman" panose="02020603050405020304" pitchFamily="18" charset="0"/>
                <a:cs typeface="Times New Roman" panose="02020603050405020304" pitchFamily="18" charset="0"/>
              </a:rPr>
            </a:br>
            <a:endParaRPr lang="en-US" b="1" dirty="0"/>
          </a:p>
        </p:txBody>
      </p:sp>
      <p:pic>
        <p:nvPicPr>
          <p:cNvPr id="5" name="Picture 4">
            <a:extLst>
              <a:ext uri="{FF2B5EF4-FFF2-40B4-BE49-F238E27FC236}">
                <a16:creationId xmlns:a16="http://schemas.microsoft.com/office/drawing/2014/main" xmlns="" id="{1F61CDF1-EFCD-B86E-0D53-CE70B0C5F1C5}"/>
              </a:ext>
            </a:extLst>
          </p:cNvPr>
          <p:cNvPicPr>
            <a:picLocks noChangeAspect="1"/>
          </p:cNvPicPr>
          <p:nvPr/>
        </p:nvPicPr>
        <p:blipFill>
          <a:blip r:embed="rId2"/>
          <a:stretch>
            <a:fillRect/>
          </a:stretch>
        </p:blipFill>
        <p:spPr>
          <a:xfrm>
            <a:off x="823912" y="1733550"/>
            <a:ext cx="7496175" cy="4667250"/>
          </a:xfrm>
          <a:prstGeom prst="rect">
            <a:avLst/>
          </a:prstGeom>
        </p:spPr>
      </p:pic>
    </p:spTree>
    <p:extLst>
      <p:ext uri="{BB962C8B-B14F-4D97-AF65-F5344CB8AC3E}">
        <p14:creationId xmlns:p14="http://schemas.microsoft.com/office/powerpoint/2010/main" val="149904596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2353</TotalTime>
  <Words>961</Words>
  <Application>Microsoft Office PowerPoint</Application>
  <PresentationFormat>On-screen Show (4:3)</PresentationFormat>
  <Paragraphs>118</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Century Gothic</vt:lpstr>
      <vt:lpstr>Times New Roman</vt:lpstr>
      <vt:lpstr>Wingdings</vt:lpstr>
      <vt:lpstr>Wingdings 3</vt:lpstr>
      <vt:lpstr>Slice</vt:lpstr>
      <vt:lpstr>       Suspicious Human Activity and fight Detection.</vt:lpstr>
      <vt:lpstr>Table of Content</vt:lpstr>
      <vt:lpstr>  Introduction</vt:lpstr>
      <vt:lpstr>Objective</vt:lpstr>
      <vt:lpstr>Problem statement</vt:lpstr>
      <vt:lpstr>Literature Survey</vt:lpstr>
      <vt:lpstr>Literature Survey</vt:lpstr>
      <vt:lpstr>Literature Survey</vt:lpstr>
      <vt:lpstr>System Architecture </vt:lpstr>
      <vt:lpstr>Methodology</vt:lpstr>
      <vt:lpstr>UML Diagram </vt:lpstr>
      <vt:lpstr>Projects Requirement</vt:lpstr>
      <vt:lpstr>Applications</vt:lpstr>
      <vt:lpstr>Results</vt:lpstr>
      <vt:lpstr>PowerPoint Presentation</vt:lpstr>
      <vt:lpstr>Conclusion </vt:lpstr>
      <vt:lpstr>References</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SGM</dc:creator>
  <cp:lastModifiedBy>Microsoft account</cp:lastModifiedBy>
  <cp:revision>163</cp:revision>
  <dcterms:created xsi:type="dcterms:W3CDTF">2006-08-16T00:00:00Z</dcterms:created>
  <dcterms:modified xsi:type="dcterms:W3CDTF">2022-05-21T19:40:36Z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1033-11.2.0.10130</vt:lpwstr>
  </property>
</Properties>
</file>